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35"/>
  </p:notesMasterIdLst>
  <p:sldIdLst>
    <p:sldId id="257" r:id="rId2"/>
    <p:sldId id="285" r:id="rId3"/>
    <p:sldId id="323" r:id="rId4"/>
    <p:sldId id="316" r:id="rId5"/>
    <p:sldId id="287" r:id="rId6"/>
    <p:sldId id="289" r:id="rId7"/>
    <p:sldId id="288" r:id="rId8"/>
    <p:sldId id="319" r:id="rId9"/>
    <p:sldId id="317" r:id="rId10"/>
    <p:sldId id="318" r:id="rId11"/>
    <p:sldId id="293" r:id="rId12"/>
    <p:sldId id="322" r:id="rId13"/>
    <p:sldId id="315" r:id="rId14"/>
    <p:sldId id="311" r:id="rId15"/>
    <p:sldId id="295" r:id="rId16"/>
    <p:sldId id="312" r:id="rId17"/>
    <p:sldId id="313" r:id="rId18"/>
    <p:sldId id="314" r:id="rId19"/>
    <p:sldId id="297" r:id="rId20"/>
    <p:sldId id="298" r:id="rId21"/>
    <p:sldId id="324" r:id="rId22"/>
    <p:sldId id="325" r:id="rId23"/>
    <p:sldId id="300" r:id="rId24"/>
    <p:sldId id="326" r:id="rId25"/>
    <p:sldId id="327" r:id="rId26"/>
    <p:sldId id="302" r:id="rId27"/>
    <p:sldId id="304" r:id="rId28"/>
    <p:sldId id="306" r:id="rId29"/>
    <p:sldId id="303" r:id="rId30"/>
    <p:sldId id="305" r:id="rId31"/>
    <p:sldId id="309" r:id="rId32"/>
    <p:sldId id="308" r:id="rId33"/>
    <p:sldId id="284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Optimistic Display" panose="020B0604020202020204" charset="0"/>
      <p:regular r:id="rId41"/>
      <p:bold r:id="rId42"/>
    </p:embeddedFont>
    <p:embeddedFont>
      <p:font typeface="Optimistic Display Medium" panose="020B0604020202020204" charset="0"/>
      <p:regular r:id="rId43"/>
      <p:bold r:id="rId44"/>
    </p:embeddedFont>
    <p:embeddedFont>
      <p:font typeface="Optimistic Text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4795"/>
    <a:srgbClr val="009997"/>
    <a:srgbClr val="E3F6F0"/>
    <a:srgbClr val="00995F"/>
    <a:srgbClr val="1C2B33"/>
    <a:srgbClr val="42003E"/>
    <a:srgbClr val="FF5D00"/>
    <a:srgbClr val="00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C2FAD8-9B3F-4E9E-A595-5ADEEE2BEECA}">
  <a:tblStyle styleId="{18C2FAD8-9B3F-4E9E-A595-5ADEEE2BEE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6"/>
    <p:restoredTop sz="91408"/>
  </p:normalViewPr>
  <p:slideViewPr>
    <p:cSldViewPr snapToGrid="0" snapToObjects="1">
      <p:cViewPr varScale="1">
        <p:scale>
          <a:sx n="196" d="100"/>
          <a:sy n="196" d="100"/>
        </p:scale>
        <p:origin x="253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89589955a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89589955a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a89589955a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8958995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89589955a_0_4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a89589955a_0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CNNs are approximately translation invariant, we might expect that the main benefit stems from scale, not translation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176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635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arenR"/>
            </a:pPr>
            <a:r>
              <a:rPr lang="en-US" dirty="0"/>
              <a:t>Training increases invariance to translation </a:t>
            </a:r>
          </a:p>
          <a:p>
            <a:pPr>
              <a:buAutoNum type="arabicParenR"/>
            </a:pPr>
            <a:r>
              <a:rPr lang="en-US" dirty="0"/>
              <a:t>Training w/o augmentations is a little worse, but almost identical to training w/ </a:t>
            </a:r>
            <a:r>
              <a:rPr lang="en-US" dirty="0" err="1"/>
              <a:t>augs</a:t>
            </a:r>
            <a:endParaRPr lang="en-US" dirty="0"/>
          </a:p>
          <a:p>
            <a:pPr>
              <a:buAutoNum type="arabicParenR"/>
            </a:pPr>
            <a:r>
              <a:rPr lang="en-US" dirty="0"/>
              <a:t>Untrained vits show similar or greater translation invariance compared to </a:t>
            </a:r>
            <a:r>
              <a:rPr lang="en-US" dirty="0" err="1"/>
              <a:t>resnets</a:t>
            </a:r>
            <a:r>
              <a:rPr lang="en-US" dirty="0"/>
              <a:t> </a:t>
            </a:r>
          </a:p>
          <a:p>
            <a:pPr>
              <a:buAutoNum type="arabicParenR"/>
            </a:pPr>
            <a:r>
              <a:rPr lang="en-US" dirty="0"/>
              <a:t>Trained vits are just as translation invariant, if not more than CNNs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594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has minimal impact on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426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decreases rotation invariance for vits and </a:t>
            </a:r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706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improves invariance to color distortion, though no color distortion present during training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7452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optimal transformation differs across classes, what about standard augmentations across classes?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7231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Wordnet not necessarily dissimilar for dissimilar classes</a:t>
            </a:r>
          </a:p>
          <a:p>
            <a:r>
              <a:rPr lang="en-US" dirty="0"/>
              <a:t>Similar with path similarity, Leacock-Chodorow</a:t>
            </a:r>
            <a:br>
              <a:rPr lang="en-US" dirty="0"/>
            </a:br>
            <a:r>
              <a:rPr lang="en-US" dirty="0"/>
              <a:t>Similar for ranks with </a:t>
            </a:r>
            <a:r>
              <a:rPr lang="en-US" dirty="0" err="1"/>
              <a:t>interstion</a:t>
            </a:r>
            <a:r>
              <a:rPr lang="en-US" dirty="0"/>
              <a:t>/union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797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1 Title Slide">
  <p:cSld name="TITLE_1_1_3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l="1959" t="-7365" r="1969" b="-7365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43625" y="1170750"/>
            <a:ext cx="6965700" cy="1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4500"/>
              <a:buNone/>
              <a:defRPr sz="4500">
                <a:solidFill>
                  <a:srgbClr val="3448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60000" y="26639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timistic Text"/>
              <a:buNone/>
              <a:defRPr sz="12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360000" y="29105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None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Blank gray">
  <p:cSld name="Multiple Image slide_1">
    <p:bg>
      <p:bgPr>
        <a:solidFill>
          <a:srgbClr val="F1F4F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2">
            <a:alphaModFix/>
          </a:blip>
          <a:srcRect l="4843" r="4789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Chapter Break - Purple">
  <p:cSld name="Text_Large_Alt_1_1">
    <p:bg>
      <p:bgPr>
        <a:solidFill>
          <a:srgbClr val="F0EBF5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59988" y="360000"/>
            <a:ext cx="8270100" cy="3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4500"/>
              <a:buFont typeface="Optimistic Display Medium"/>
              <a:buNone/>
              <a:defRPr sz="4500"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B0550"/>
              </a:buClr>
              <a:buSzPts val="1100"/>
              <a:buFont typeface="Optimistic Display Medium"/>
              <a:buNone/>
              <a:defRPr>
                <a:solidFill>
                  <a:srgbClr val="4B0550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2">
            <a:alphaModFix/>
          </a:blip>
          <a:srcRect t="-87548" r="79" b="-87328"/>
          <a:stretch/>
        </p:blipFill>
        <p:spPr>
          <a:xfrm>
            <a:off x="360000" y="4838850"/>
            <a:ext cx="620576" cy="1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4B0550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4B0550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Chapter Break - Teal">
  <p:cSld name="Text_Large_Alt_1_1_1">
    <p:bg>
      <p:bgPr>
        <a:solidFill>
          <a:srgbClr val="E6F5F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59988" y="360000"/>
            <a:ext cx="8270100" cy="3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4500"/>
              <a:buFont typeface="Optimistic Display Medium"/>
              <a:buNone/>
              <a:defRPr sz="4500"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2">
            <a:alphaModFix/>
          </a:blip>
          <a:srcRect l="-443" t="-88580" r="-443" b="-88580"/>
          <a:stretch/>
        </p:blipFill>
        <p:spPr>
          <a:xfrm>
            <a:off x="360000" y="4838850"/>
            <a:ext cx="620577" cy="1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103B42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103B42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Chapter Break - Orange">
  <p:cSld name="Text_Large_Alt_1_1_1_1">
    <p:bg>
      <p:bgPr>
        <a:solidFill>
          <a:srgbClr val="FFEFE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59988" y="360000"/>
            <a:ext cx="8270100" cy="3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41E14"/>
              </a:buClr>
              <a:buSzPts val="4500"/>
              <a:buFont typeface="Optimistic Display Medium"/>
              <a:buNone/>
              <a:defRPr sz="4500">
                <a:solidFill>
                  <a:srgbClr val="641E14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t="-87414" b="-87386"/>
          <a:stretch/>
        </p:blipFill>
        <p:spPr>
          <a:xfrm>
            <a:off x="360000" y="4838850"/>
            <a:ext cx="620577" cy="1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641E14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41E14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Chapter Break - Green">
  <p:cSld name="Text_Large_Alt_1_1_1_1_1">
    <p:bg>
      <p:bgPr>
        <a:solidFill>
          <a:srgbClr val="EBF2E6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359988" y="360000"/>
            <a:ext cx="8270100" cy="3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3F2E"/>
              </a:buClr>
              <a:buSzPts val="4500"/>
              <a:buFont typeface="Optimistic Display Medium"/>
              <a:buNone/>
              <a:defRPr sz="4500">
                <a:solidFill>
                  <a:srgbClr val="003F2E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2">
            <a:alphaModFix/>
          </a:blip>
          <a:srcRect t="-87414" b="-87386"/>
          <a:stretch/>
        </p:blipFill>
        <p:spPr>
          <a:xfrm>
            <a:off x="360000" y="4838850"/>
            <a:ext cx="620577" cy="1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003F2E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003F2E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Chapter Break - Dark gray">
  <p:cSld name="Text_Large_Alt_1_1_1_1_1_1">
    <p:bg>
      <p:bgPr>
        <a:solidFill>
          <a:srgbClr val="344854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347200" cy="3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1F4F7"/>
              </a:buClr>
              <a:buSzPts val="4500"/>
              <a:buFont typeface="Optimistic Display Medium"/>
              <a:buNone/>
              <a:defRPr sz="4500">
                <a:solidFill>
                  <a:srgbClr val="F1F4F7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03B42"/>
              </a:buClr>
              <a:buSzPts val="1100"/>
              <a:buFont typeface="Optimistic Display Medium"/>
              <a:buNone/>
              <a:defRPr>
                <a:solidFill>
                  <a:srgbClr val="103B42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2">
            <a:alphaModFix/>
          </a:blip>
          <a:srcRect l="4816" r="4816"/>
          <a:stretch/>
        </p:blipFill>
        <p:spPr>
          <a:xfrm>
            <a:off x="360000" y="4838850"/>
            <a:ext cx="620576" cy="1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F1F4F7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F1F4F7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2 Title Slide">
  <p:cSld name="TITLE_1_1_3_1_1_1">
    <p:bg>
      <p:bgPr>
        <a:solidFill>
          <a:srgbClr val="344854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l="1133" t="-8356" r="1143" b="-8356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343625" y="1170750"/>
            <a:ext cx="6965700" cy="1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60000" y="26639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1200"/>
              <a:buFont typeface="Optimistic Text"/>
              <a:buNone/>
              <a:defRPr sz="12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500"/>
              <a:buNone/>
              <a:defRPr sz="1500">
                <a:solidFill>
                  <a:srgbClr val="677B8C"/>
                </a:solidFill>
              </a:defRPr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400"/>
              <a:buNone/>
              <a:defRPr sz="1400">
                <a:solidFill>
                  <a:srgbClr val="677B8C"/>
                </a:solidFill>
              </a:defRPr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2"/>
          </p:nvPr>
        </p:nvSpPr>
        <p:spPr>
          <a:xfrm>
            <a:off x="360000" y="29105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677B8C"/>
              </a:buClr>
              <a:buSzPts val="1000"/>
              <a:buFont typeface="Optimistic Text"/>
              <a:buNone/>
              <a:defRPr sz="1000">
                <a:solidFill>
                  <a:srgbClr val="677B8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500"/>
              <a:buNone/>
              <a:defRPr sz="1500">
                <a:solidFill>
                  <a:srgbClr val="677B8C"/>
                </a:solidFill>
              </a:defRPr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400"/>
              <a:buNone/>
              <a:defRPr sz="1400">
                <a:solidFill>
                  <a:srgbClr val="677B8C"/>
                </a:solidFill>
              </a:defRPr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B8C"/>
              </a:buClr>
              <a:buSzPts val="1200"/>
              <a:buNone/>
              <a:defRPr sz="1200">
                <a:solidFill>
                  <a:srgbClr val="677B8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2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360000" y="360000"/>
            <a:ext cx="55527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100"/>
              <a:buNone/>
              <a:defRPr>
                <a:solidFill>
                  <a:srgbClr val="344854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360000" y="430222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360000" y="4501925"/>
            <a:ext cx="51186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timistic Text"/>
              <a:buNone/>
              <a:defRPr sz="1000"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 l="-2587" t="-106152" r="-2576" b="-106152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 4">
  <p:cSld name="TITLE_1_1_2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>
            <a:off x="360000" y="360000"/>
            <a:ext cx="4693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l="817" r="640" b="145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60000" y="1587600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timistic Text"/>
              <a:buNone/>
              <a:defRPr sz="12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360000" y="1834200"/>
            <a:ext cx="51186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timistic Text"/>
              <a:buNone/>
              <a:defRPr sz="10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45" name="Google Shape;45;p7"/>
          <p:cNvPicPr preferRelativeResize="0"/>
          <p:nvPr/>
        </p:nvPicPr>
        <p:blipFill rotWithShape="1">
          <a:blip r:embed="rId3">
            <a:alphaModFix/>
          </a:blip>
          <a:srcRect l="2588" t="-6625" r="2588" b="-6625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 idx="3"/>
          </p:nvPr>
        </p:nvSpPr>
        <p:spPr>
          <a:xfrm>
            <a:off x="360000" y="360000"/>
            <a:ext cx="4693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65A69"/>
              </a:buClr>
              <a:buSzPts val="1100"/>
              <a:buNone/>
              <a:defRPr>
                <a:solidFill>
                  <a:srgbClr val="465A6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 5" type="title">
  <p:cSld name="TITLE">
    <p:bg>
      <p:bgPr>
        <a:solidFill>
          <a:srgbClr val="F0EBF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375" y="350625"/>
            <a:ext cx="6351122" cy="446243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697825" y="654175"/>
            <a:ext cx="4693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720000" y="4012675"/>
            <a:ext cx="5118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timistic Text"/>
              <a:buNone/>
              <a:defRPr sz="12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2"/>
          </p:nvPr>
        </p:nvSpPr>
        <p:spPr>
          <a:xfrm>
            <a:off x="720000" y="4212375"/>
            <a:ext cx="5118600" cy="2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9B69AA"/>
              </a:buClr>
              <a:buSzPts val="1000"/>
              <a:buFont typeface="Optimistic Text"/>
              <a:buNone/>
              <a:defRPr sz="1000">
                <a:solidFill>
                  <a:srgbClr val="9B69A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3">
            <a:alphaModFix/>
          </a:blip>
          <a:srcRect l="-5126" t="-113649" r="-5115" b="-113682"/>
          <a:stretch/>
        </p:blipFill>
        <p:spPr>
          <a:xfrm>
            <a:off x="7309250" y="4546275"/>
            <a:ext cx="1483851" cy="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>
            <a:spLocks noGrp="1"/>
          </p:cNvSpPr>
          <p:nvPr>
            <p:ph type="ctrTitle" idx="3"/>
          </p:nvPr>
        </p:nvSpPr>
        <p:spPr>
          <a:xfrm>
            <a:off x="697825" y="1622275"/>
            <a:ext cx="4693800" cy="9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69AA"/>
              </a:buClr>
              <a:buSzPts val="3000"/>
              <a:buNone/>
              <a:defRPr sz="3000">
                <a:solidFill>
                  <a:srgbClr val="9B69A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1100"/>
              <a:buNone/>
              <a:defRPr>
                <a:solidFill>
                  <a:srgbClr val="874B9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7">
          <p15:clr>
            <a:srgbClr val="FA7B17"/>
          </p15:clr>
        </p15:guide>
        <p15:guide id="2" pos="454">
          <p15:clr>
            <a:srgbClr val="FA7B17"/>
          </p15:clr>
        </p15:guide>
        <p15:guide id="3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Agenda">
  <p:cSld name="Agenda_1">
    <p:bg>
      <p:bgPr>
        <a:noFill/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232547" y="804863"/>
            <a:ext cx="5474400" cy="39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  <a:defRPr sz="1400"/>
            </a:lvl1pPr>
            <a:lvl2pPr marL="914400" lvl="1" indent="-2921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2pPr>
            <a:lvl3pPr marL="1371600" lvl="2" indent="-2921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3pPr>
            <a:lvl4pPr marL="1828800" lvl="3" indent="-2921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4pPr>
            <a:lvl5pPr marL="2286000" lvl="4" indent="-2921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5pPr>
            <a:lvl6pPr marL="2743200" lvl="5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6pPr>
            <a:lvl7pPr marL="3200400" lvl="6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7pPr>
            <a:lvl8pPr marL="3657600" lvl="7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8pPr>
            <a:lvl9pPr marL="4114800" lvl="8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 sz="14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2"/>
          </p:nvPr>
        </p:nvSpPr>
        <p:spPr>
          <a:xfrm>
            <a:off x="360009" y="804863"/>
            <a:ext cx="1872000" cy="10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44854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8pPr>
            <a:lvl9pPr lvl="8" rtl="0"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3C053C"/>
                </a:solidFill>
              </a:defRPr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2">
            <a:alphaModFix/>
          </a:blip>
          <a:srcRect l="4843" r="4789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7">
          <p15:clr>
            <a:srgbClr val="FA7B17"/>
          </p15:clr>
        </p15:guide>
        <p15:guide id="2" orient="horz" pos="3033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Headline and bullets 1">
  <p:cSld name="Title and Content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359988" y="3600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600"/>
              <a:buFont typeface="Optimistic Display Medium"/>
              <a:buNone/>
              <a:defRPr sz="2600"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2600"/>
              <a:buFont typeface="Optimistic Display Medium"/>
              <a:buNone/>
              <a:defRPr sz="2600"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2">
            <a:alphaModFix/>
          </a:blip>
          <a:srcRect l="4843" r="4789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360000" y="1136125"/>
            <a:ext cx="82701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orient="horz" pos="227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Headline and bullets - gray">
  <p:cSld name="Title and Content_1_1">
    <p:bg>
      <p:bgPr>
        <a:solidFill>
          <a:srgbClr val="F1F4F7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360000" y="1136125"/>
            <a:ext cx="82701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359988" y="3600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2600"/>
              <a:buFont typeface="Optimistic Display Medium"/>
              <a:buNone/>
              <a:defRPr sz="2600">
                <a:solidFill>
                  <a:srgbClr val="344854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74B91"/>
              </a:buClr>
              <a:buSzPts val="2600"/>
              <a:buFont typeface="Optimistic Display Medium"/>
              <a:buNone/>
              <a:defRPr sz="2600">
                <a:solidFill>
                  <a:srgbClr val="874B91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2">
            <a:alphaModFix/>
          </a:blip>
          <a:srcRect l="8095" r="8095"/>
          <a:stretch/>
        </p:blipFill>
        <p:spPr>
          <a:xfrm>
            <a:off x="360000" y="4838400"/>
            <a:ext cx="576004" cy="15551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605206" y="4848438"/>
            <a:ext cx="203700" cy="15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rgbClr val="67788A"/>
                </a:solidFill>
              </a:defRPr>
            </a:lvl1pPr>
            <a:lvl2pPr lvl="1" rtl="0">
              <a:buNone/>
              <a:defRPr>
                <a:solidFill>
                  <a:srgbClr val="67788A"/>
                </a:solidFill>
              </a:defRPr>
            </a:lvl2pPr>
            <a:lvl3pPr lvl="2" rtl="0">
              <a:buNone/>
              <a:defRPr>
                <a:solidFill>
                  <a:srgbClr val="67788A"/>
                </a:solidFill>
              </a:defRPr>
            </a:lvl3pPr>
            <a:lvl4pPr lvl="3" rtl="0">
              <a:buNone/>
              <a:defRPr>
                <a:solidFill>
                  <a:srgbClr val="67788A"/>
                </a:solidFill>
              </a:defRPr>
            </a:lvl4pPr>
            <a:lvl5pPr lvl="4" rtl="0">
              <a:buNone/>
              <a:defRPr>
                <a:solidFill>
                  <a:srgbClr val="67788A"/>
                </a:solidFill>
              </a:defRPr>
            </a:lvl5pPr>
            <a:lvl6pPr lvl="5" rtl="0">
              <a:buNone/>
              <a:defRPr>
                <a:solidFill>
                  <a:srgbClr val="67788A"/>
                </a:solidFill>
              </a:defRPr>
            </a:lvl6pPr>
            <a:lvl7pPr lvl="6" rtl="0">
              <a:buNone/>
              <a:defRPr>
                <a:solidFill>
                  <a:srgbClr val="67788A"/>
                </a:solidFill>
              </a:defRPr>
            </a:lvl7pPr>
            <a:lvl8pPr lvl="7" rtl="0">
              <a:buNone/>
              <a:defRPr>
                <a:solidFill>
                  <a:srgbClr val="67788A"/>
                </a:solidFill>
              </a:defRPr>
            </a:lvl8pPr>
            <a:lvl9pPr lvl="8" rtl="0">
              <a:buNone/>
              <a:defRPr>
                <a:solidFill>
                  <a:srgbClr val="67788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7">
          <p15:clr>
            <a:srgbClr val="FA7B17"/>
          </p15:clr>
        </p15:guide>
        <p15:guide id="2" orient="horz" pos="227">
          <p15:clr>
            <a:srgbClr val="FA7B17"/>
          </p15:clr>
        </p15:guide>
        <p15:guide id="3" orient="horz" pos="74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Two Column, Text and Graphic - RIGHT 1">
  <p:cSld name="Two column_Content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0" y="-150"/>
            <a:ext cx="4572000" cy="5143500"/>
          </a:xfrm>
          <a:prstGeom prst="rect">
            <a:avLst/>
          </a:prstGeom>
          <a:solidFill>
            <a:srgbClr val="F1F4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4834813" y="1185848"/>
            <a:ext cx="4080300" cy="2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2pPr>
            <a:lvl3pPr marL="1371600" lvl="2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3pPr>
            <a:lvl4pPr marL="1828800" lvl="3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834813" y="360000"/>
            <a:ext cx="36783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timistic Display Medium"/>
              <a:buNone/>
              <a:defRPr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2B33"/>
              </a:buClr>
              <a:buSzPts val="1100"/>
              <a:buFont typeface="Optimistic Display Medium"/>
              <a:buNone/>
              <a:defRPr>
                <a:solidFill>
                  <a:srgbClr val="1C2B33"/>
                </a:solidFill>
                <a:latin typeface="Optimistic Display Medium"/>
                <a:ea typeface="Optimistic Display Medium"/>
                <a:cs typeface="Optimistic Display Medium"/>
                <a:sym typeface="Optimistic Display Medium"/>
              </a:defRPr>
            </a:lvl9pPr>
          </a:lstStyle>
          <a:p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2">
            <a:alphaModFix/>
          </a:blip>
          <a:srcRect l="4843" r="4789"/>
          <a:stretch/>
        </p:blipFill>
        <p:spPr>
          <a:xfrm>
            <a:off x="360000" y="4838850"/>
            <a:ext cx="621075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8605206" y="4838913"/>
            <a:ext cx="203700" cy="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rPr>
              <a:t>‹#›</a:t>
            </a:fld>
            <a:endParaRPr sz="600">
              <a:solidFill>
                <a:srgbClr val="67788A"/>
              </a:solidFill>
              <a:latin typeface="Optimistic Text"/>
              <a:ea typeface="Optimistic Text"/>
              <a:cs typeface="Optimistic Text"/>
              <a:sym typeface="Optimistic Tex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60010" y="36000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44854"/>
              </a:buClr>
              <a:buSzPts val="1800"/>
              <a:buFont typeface="Optimistic Display"/>
              <a:buNone/>
              <a:defRPr sz="1800" i="0" u="none" strike="noStrike" cap="none">
                <a:solidFill>
                  <a:srgbClr val="344854"/>
                </a:solidFill>
                <a:latin typeface="Optimistic Display"/>
                <a:ea typeface="Optimistic Display"/>
                <a:cs typeface="Optimistic Display"/>
                <a:sym typeface="Optimistic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60009" y="1185848"/>
            <a:ext cx="8270100" cy="2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None/>
              <a:defRPr sz="180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sz="180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sz="180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sz="180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sz="180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sz="180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sz="180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sz="180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800"/>
              <a:buFont typeface="Optimistic Text"/>
              <a:buChar char="•"/>
              <a:defRPr sz="180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413297" y="4878436"/>
            <a:ext cx="293700" cy="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marL="0" marR="0" lvl="1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marL="0" marR="0" lvl="2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marL="0" marR="0" lvl="3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marL="0" marR="0" lvl="4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marL="0" marR="0" lvl="5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marL="0" marR="0" lvl="6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marL="0" marR="0" lvl="7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marL="0" marR="0" lvl="8" indent="0" algn="r" rtl="0">
              <a:spcBef>
                <a:spcPts val="0"/>
              </a:spcBef>
              <a:buNone/>
              <a:defRPr sz="600" i="0" u="none" strike="noStrike" cap="none">
                <a:solidFill>
                  <a:srgbClr val="3C053C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3" r:id="rId9"/>
    <p:sldLayoutId id="2147483668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75">
          <p15:clr>
            <a:srgbClr val="F26B43"/>
          </p15:clr>
        </p15:guide>
        <p15:guide id="2" pos="5485">
          <p15:clr>
            <a:srgbClr val="F26B43"/>
          </p15:clr>
        </p15:guide>
        <p15:guide id="3" pos="1087">
          <p15:clr>
            <a:srgbClr val="F26B43"/>
          </p15:clr>
        </p15:guide>
        <p15:guide id="4" pos="2845">
          <p15:clr>
            <a:srgbClr val="F26B43"/>
          </p15:clr>
        </p15:guide>
        <p15:guide id="5" pos="2914">
          <p15:clr>
            <a:srgbClr val="F26B43"/>
          </p15:clr>
        </p15:guide>
        <p15:guide id="6" pos="2036">
          <p15:clr>
            <a:srgbClr val="F26B43"/>
          </p15:clr>
        </p15:guide>
        <p15:guide id="7" pos="3725">
          <p15:clr>
            <a:srgbClr val="F26B43"/>
          </p15:clr>
        </p15:guide>
        <p15:guide id="8" pos="3791">
          <p15:clr>
            <a:srgbClr val="F26B43"/>
          </p15:clr>
        </p15:guide>
        <p15:guide id="9" pos="1968">
          <p15:clr>
            <a:srgbClr val="F26B43"/>
          </p15:clr>
        </p15:guide>
        <p15:guide id="10" pos="1156">
          <p15:clr>
            <a:srgbClr val="F26B43"/>
          </p15:clr>
        </p15:guide>
        <p15:guide id="11" pos="4604">
          <p15:clr>
            <a:srgbClr val="F26B43"/>
          </p15:clr>
        </p15:guide>
        <p15:guide id="12" pos="4673">
          <p15:clr>
            <a:srgbClr val="F26B43"/>
          </p15:clr>
        </p15:guide>
        <p15:guide id="13" orient="horz" pos="2968">
          <p15:clr>
            <a:srgbClr val="F26B43"/>
          </p15:clr>
        </p15:guide>
        <p15:guide id="14" orient="horz" pos="272">
          <p15:clr>
            <a:srgbClr val="F26B43"/>
          </p15:clr>
        </p15:guide>
        <p15:guide id="15" orient="horz" pos="3236">
          <p15:clr>
            <a:srgbClr val="F26B43"/>
          </p15:clr>
        </p15:guide>
        <p15:guide id="16" orient="horz" pos="506">
          <p15:clr>
            <a:srgbClr val="F26B43"/>
          </p15:clr>
        </p15:guide>
        <p15:guide id="17" orient="horz" pos="227">
          <p15:clr>
            <a:srgbClr val="EA4335"/>
          </p15:clr>
        </p15:guide>
        <p15:guide id="18" pos="22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ctrTitle"/>
          </p:nvPr>
        </p:nvSpPr>
        <p:spPr>
          <a:xfrm>
            <a:off x="343624" y="853424"/>
            <a:ext cx="8570731" cy="141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dirty="0"/>
              <a:t>Grounding inductive biases in natural images: invariance stems from variations in data </a:t>
            </a:r>
            <a:endParaRPr sz="3500" dirty="0"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1"/>
          </p:nvPr>
        </p:nvSpPr>
        <p:spPr>
          <a:xfrm>
            <a:off x="360000" y="2663925"/>
            <a:ext cx="5118600" cy="24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Ari </a:t>
            </a:r>
            <a:r>
              <a:rPr lang="en-GB" dirty="0" err="1"/>
              <a:t>Morcos</a:t>
            </a: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2"/>
          </p:nvPr>
        </p:nvSpPr>
        <p:spPr>
          <a:xfrm>
            <a:off x="360000" y="2910525"/>
            <a:ext cx="5118600" cy="24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FAIR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00BAC-BF75-2C4B-8D6A-0B7DCF495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274" y="2879477"/>
            <a:ext cx="5511452" cy="15632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FEBE-BBF6-F641-BBEF-248CB16C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RRC shows that translation is more important than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4EC58-90B4-4E40-B4B9-E33EB267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78" y="1263957"/>
            <a:ext cx="3788922" cy="1376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28649-C2D6-4392-84A4-B4606288A0A3}"/>
              </a:ext>
            </a:extLst>
          </p:cNvPr>
          <p:cNvSpPr txBox="1"/>
          <p:nvPr/>
        </p:nvSpPr>
        <p:spPr>
          <a:xfrm>
            <a:off x="4518785" y="1583137"/>
            <a:ext cx="2047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Impacts scale, but not translation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F0308-222B-4067-A0F5-12BB5A62E08D}"/>
              </a:ext>
            </a:extLst>
          </p:cNvPr>
          <p:cNvSpPr txBox="1"/>
          <p:nvPr/>
        </p:nvSpPr>
        <p:spPr>
          <a:xfrm>
            <a:off x="4518785" y="1742755"/>
            <a:ext cx="28793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Impacts translation (within image), but not 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3C08F-7499-4A63-B777-2E93937A4B4B}"/>
              </a:ext>
            </a:extLst>
          </p:cNvPr>
          <p:cNvSpPr txBox="1"/>
          <p:nvPr/>
        </p:nvSpPr>
        <p:spPr>
          <a:xfrm>
            <a:off x="4518785" y="1901160"/>
            <a:ext cx="3456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Impacts translation (up to 30% height/width), but not 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577C0-7C6D-446B-A156-2629E2C25991}"/>
              </a:ext>
            </a:extLst>
          </p:cNvPr>
          <p:cNvSpPr txBox="1"/>
          <p:nvPr/>
        </p:nvSpPr>
        <p:spPr>
          <a:xfrm>
            <a:off x="4523888" y="2059534"/>
            <a:ext cx="1048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T(30%) + scale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55DF6-FF5F-41BA-9F1B-4BC2A986D6B1}"/>
              </a:ext>
            </a:extLst>
          </p:cNvPr>
          <p:cNvSpPr txBox="1"/>
          <p:nvPr/>
        </p:nvSpPr>
        <p:spPr>
          <a:xfrm>
            <a:off x="4518785" y="2226661"/>
            <a:ext cx="3130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T(30%) + scale without allowing aspect ratio change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C10B162-C2E1-4D53-827F-E52E78D8F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2710568"/>
            <a:ext cx="8270100" cy="2072932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Scale has a minimal impact on top of translation, though it can improve performance on its own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Despite the approximate translation invariance of CNNs, augmenting with translation alone can almost recapture the full gain of RRC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Even in the presence of an architectural inductive bias, augmentation is important</a:t>
            </a:r>
          </a:p>
        </p:txBody>
      </p:sp>
    </p:spTree>
    <p:extLst>
      <p:ext uri="{BB962C8B-B14F-4D97-AF65-F5344CB8AC3E}">
        <p14:creationId xmlns:p14="http://schemas.microsoft.com/office/powerpoint/2010/main" val="427868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A63B-EFB9-3B46-9DC3-A132EEE5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across architectures and augmentations</a:t>
            </a:r>
          </a:p>
        </p:txBody>
      </p:sp>
    </p:spTree>
    <p:extLst>
      <p:ext uri="{BB962C8B-B14F-4D97-AF65-F5344CB8AC3E}">
        <p14:creationId xmlns:p14="http://schemas.microsoft.com/office/powerpoint/2010/main" val="2347844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61B67-1EF8-5D41-919B-EA05A5C3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F912FE51-321D-495A-A277-6198D12A391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60000" y="1506349"/>
                <a:ext cx="8270100" cy="1923770"/>
              </a:xfrm>
            </p:spPr>
            <p:txBody>
              <a:bodyPr/>
              <a:lstStyle/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Aim:</a:t>
                </a:r>
                <a:r>
                  <a:rPr lang="en-US" dirty="0"/>
                  <a:t> define a metric which captures whether a given representation is invariant to a particular transformation of a given magnitude,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Simplest approach: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2"/>
                    </a:solidFill>
                  </a:rPr>
                  <a:t>How do we know whether a given distance is meaningful relative to distribution of images? 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F912FE51-321D-495A-A277-6198D12A3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0000" y="1506349"/>
                <a:ext cx="8270100" cy="1923770"/>
              </a:xfrm>
              <a:blipFill>
                <a:blip r:embed="rId2"/>
                <a:stretch>
                  <a:fillRect t="-3797" r="-2358" b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BCF3A8D0-F6ED-4B40-B18F-3C90CCC1F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09" y="2468234"/>
            <a:ext cx="2977933" cy="22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11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61B67-1EF8-5D41-919B-EA05A5C3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invariance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2F220E-7CD9-4ECC-8915-F7C3A937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22" y="1901752"/>
            <a:ext cx="7101097" cy="53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F912FE51-321D-495A-A277-6198D12A391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60000" y="939867"/>
                <a:ext cx="8270100" cy="1923770"/>
              </a:xfrm>
            </p:spPr>
            <p:txBody>
              <a:bodyPr/>
              <a:lstStyle/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Aim:</a:t>
                </a:r>
                <a:r>
                  <a:rPr lang="en-US" dirty="0"/>
                  <a:t> define a metric which captures whether a given representation is invariant to a particular transformation of a given magnitude,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F912FE51-321D-495A-A277-6198D12A3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0000" y="939867"/>
                <a:ext cx="8270100" cy="1923770"/>
              </a:xfrm>
              <a:blipFill>
                <a:blip r:embed="rId4"/>
                <a:stretch>
                  <a:fillRect t="-3797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E943EAE-AA4A-4869-873A-5DDD36FE1EC9}"/>
              </a:ext>
            </a:extLst>
          </p:cNvPr>
          <p:cNvGrpSpPr/>
          <p:nvPr/>
        </p:nvGrpSpPr>
        <p:grpSpPr>
          <a:xfrm>
            <a:off x="5459637" y="2465769"/>
            <a:ext cx="3358747" cy="800681"/>
            <a:chOff x="5459637" y="3538113"/>
            <a:chExt cx="3358747" cy="800681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A66B422D-9639-49A3-981A-2B50EFCFA5B4}"/>
                </a:ext>
              </a:extLst>
            </p:cNvPr>
            <p:cNvSpPr/>
            <p:nvPr/>
          </p:nvSpPr>
          <p:spPr>
            <a:xfrm rot="16200000">
              <a:off x="6958363" y="2663857"/>
              <a:ext cx="236405" cy="198491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7B6F9F-6402-40B7-B585-86743E69EBE0}"/>
                </a:ext>
              </a:extLst>
            </p:cNvPr>
            <p:cNvSpPr txBox="1"/>
            <p:nvPr/>
          </p:nvSpPr>
          <p:spPr>
            <a:xfrm>
              <a:off x="5459637" y="3815574"/>
              <a:ext cx="33587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Distance between embedding of image </a:t>
              </a:r>
              <a:r>
                <a:rPr lang="en-US" dirty="0" err="1">
                  <a:solidFill>
                    <a:schemeClr val="accent1"/>
                  </a:solidFill>
                </a:rPr>
                <a:t>i</a:t>
              </a:r>
              <a:r>
                <a:rPr lang="en-US" dirty="0">
                  <a:solidFill>
                    <a:schemeClr val="accent1"/>
                  </a:solidFill>
                </a:rPr>
                <a:t> and transformed image j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1AE5D17-B7AB-4098-917E-A33F040C90FA}"/>
              </a:ext>
            </a:extLst>
          </p:cNvPr>
          <p:cNvSpPr txBox="1"/>
          <p:nvPr/>
        </p:nvSpPr>
        <p:spPr>
          <a:xfrm>
            <a:off x="673535" y="3307572"/>
            <a:ext cx="830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 value of 1 means a model is perfectly invariant as the distance between the embedding of the input and the transformed input is negligible relative to baseline distance between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D4D9E6-46B0-4F5D-A161-22B5D93E8A29}"/>
              </a:ext>
            </a:extLst>
          </p:cNvPr>
          <p:cNvSpPr txBox="1"/>
          <p:nvPr/>
        </p:nvSpPr>
        <p:spPr>
          <a:xfrm>
            <a:off x="673535" y="4001915"/>
            <a:ext cx="830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 value of 0 means a model has no invariance as the distance between the embedding of the input and the transformed input is identical to the baseline distance between samples</a:t>
            </a:r>
          </a:p>
        </p:txBody>
      </p:sp>
    </p:spTree>
    <p:extLst>
      <p:ext uri="{BB962C8B-B14F-4D97-AF65-F5344CB8AC3E}">
        <p14:creationId xmlns:p14="http://schemas.microsoft.com/office/powerpoint/2010/main" val="311967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5017-245A-2740-BEC1-7D511023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to translation (x-axis)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9C4418-684A-7548-A7FE-56DA7FCCE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r="13591"/>
          <a:stretch/>
        </p:blipFill>
        <p:spPr>
          <a:xfrm>
            <a:off x="0" y="1428749"/>
            <a:ext cx="9116019" cy="2637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E7767-C206-FB47-B301-9DEF68B62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19"/>
          <a:stretch/>
        </p:blipFill>
        <p:spPr>
          <a:xfrm>
            <a:off x="-1" y="1428749"/>
            <a:ext cx="9116017" cy="2635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212CFF-BC87-8641-93CC-B24681C2B6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19"/>
          <a:stretch/>
        </p:blipFill>
        <p:spPr>
          <a:xfrm>
            <a:off x="-1" y="1428749"/>
            <a:ext cx="9116017" cy="2635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F10F01-A4BF-F54A-8ACC-4119F957F6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519"/>
          <a:stretch/>
        </p:blipFill>
        <p:spPr>
          <a:xfrm>
            <a:off x="-1" y="1428749"/>
            <a:ext cx="9116017" cy="2635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38BF1-2FFD-7B41-860E-1F44802E5D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519"/>
          <a:stretch/>
        </p:blipFill>
        <p:spPr>
          <a:xfrm>
            <a:off x="-1" y="1428749"/>
            <a:ext cx="9116017" cy="263525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FCEB1A7-5D6A-354F-9CB9-B14B022FF745}"/>
              </a:ext>
            </a:extLst>
          </p:cNvPr>
          <p:cNvGrpSpPr/>
          <p:nvPr/>
        </p:nvGrpSpPr>
        <p:grpSpPr>
          <a:xfrm>
            <a:off x="3412067" y="3911332"/>
            <a:ext cx="2921000" cy="307777"/>
            <a:chOff x="3048000" y="4224867"/>
            <a:chExt cx="2921000" cy="3077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D5722A7-D0F7-DE45-AEE1-858C54631887}"/>
                </a:ext>
              </a:extLst>
            </p:cNvPr>
            <p:cNvSpPr txBox="1"/>
            <p:nvPr/>
          </p:nvSpPr>
          <p:spPr>
            <a:xfrm>
              <a:off x="3048000" y="4224867"/>
              <a:ext cx="2252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Stronger augmentations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885E3B8-D923-1B44-8DC5-8F4151B0BB05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5300540" y="4378756"/>
              <a:ext cx="6684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D55DC0C-446A-A242-9E3E-89876A622219}"/>
              </a:ext>
            </a:extLst>
          </p:cNvPr>
          <p:cNvSpPr txBox="1"/>
          <p:nvPr/>
        </p:nvSpPr>
        <p:spPr>
          <a:xfrm>
            <a:off x="-4" y="1710266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More invariant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AC2387-6EBF-824A-9588-A501AE56AE81}"/>
              </a:ext>
            </a:extLst>
          </p:cNvPr>
          <p:cNvSpPr txBox="1"/>
          <p:nvPr/>
        </p:nvSpPr>
        <p:spPr>
          <a:xfrm>
            <a:off x="-4" y="368299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Less invariant</a:t>
            </a:r>
          </a:p>
        </p:txBody>
      </p:sp>
    </p:spTree>
    <p:extLst>
      <p:ext uri="{BB962C8B-B14F-4D97-AF65-F5344CB8AC3E}">
        <p14:creationId xmlns:p14="http://schemas.microsoft.com/office/powerpoint/2010/main" val="316357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19C9E-1308-2948-BD37-CB604EAC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to translation (y-axis)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99AF8A-C4EB-D94A-B158-96B0EB7127B4}"/>
              </a:ext>
            </a:extLst>
          </p:cNvPr>
          <p:cNvGrpSpPr/>
          <p:nvPr/>
        </p:nvGrpSpPr>
        <p:grpSpPr>
          <a:xfrm>
            <a:off x="3144609" y="4446983"/>
            <a:ext cx="2921000" cy="307777"/>
            <a:chOff x="3048000" y="4224867"/>
            <a:chExt cx="2921000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2674CE-D28A-3B4D-AAB0-1160B6AAA9CC}"/>
                </a:ext>
              </a:extLst>
            </p:cNvPr>
            <p:cNvSpPr txBox="1"/>
            <p:nvPr/>
          </p:nvSpPr>
          <p:spPr>
            <a:xfrm>
              <a:off x="3048000" y="4224867"/>
              <a:ext cx="2252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Stronger augmentations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C466EC4-4303-8A4D-A8D4-8BC8237659AD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5300540" y="4378756"/>
              <a:ext cx="6684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CDA5585-726B-C143-BD7F-3A73C4416AEE}"/>
              </a:ext>
            </a:extLst>
          </p:cNvPr>
          <p:cNvSpPr txBox="1"/>
          <p:nvPr/>
        </p:nvSpPr>
        <p:spPr>
          <a:xfrm>
            <a:off x="-4" y="92191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More invariant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B9E96-B853-B74B-81A2-429B80002AC0}"/>
              </a:ext>
            </a:extLst>
          </p:cNvPr>
          <p:cNvSpPr txBox="1"/>
          <p:nvPr/>
        </p:nvSpPr>
        <p:spPr>
          <a:xfrm>
            <a:off x="-4" y="405553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Less invariant</a:t>
            </a:r>
          </a:p>
        </p:txBody>
      </p:sp>
      <p:pic>
        <p:nvPicPr>
          <p:cNvPr id="17" name="Picture 16" descr="Chart, waterfall chart&#10;&#10;Description automatically generated">
            <a:extLst>
              <a:ext uri="{FF2B5EF4-FFF2-40B4-BE49-F238E27FC236}">
                <a16:creationId xmlns:a16="http://schemas.microsoft.com/office/drawing/2014/main" id="{DA4AC951-7E18-4124-8EC0-EB7CB8A2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71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6CAA-DF51-7447-A96A-FABD55EE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has minimal impact on scale invariance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BA5185-9119-D94E-9FCB-D946A81FCADF}"/>
              </a:ext>
            </a:extLst>
          </p:cNvPr>
          <p:cNvGrpSpPr/>
          <p:nvPr/>
        </p:nvGrpSpPr>
        <p:grpSpPr>
          <a:xfrm>
            <a:off x="3144609" y="4446983"/>
            <a:ext cx="2921000" cy="307777"/>
            <a:chOff x="3048000" y="4224867"/>
            <a:chExt cx="2921000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05DD38-AF76-DE4D-AA47-C24D1DCB1FA9}"/>
                </a:ext>
              </a:extLst>
            </p:cNvPr>
            <p:cNvSpPr txBox="1"/>
            <p:nvPr/>
          </p:nvSpPr>
          <p:spPr>
            <a:xfrm>
              <a:off x="3048000" y="4224867"/>
              <a:ext cx="2252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Stronger augmentations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92FE3F-7EC3-3648-B8FF-824BC1EFCAD4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5300540" y="4378756"/>
              <a:ext cx="6684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EB0B2A6-8330-E647-9A38-4412D3B8460B}"/>
              </a:ext>
            </a:extLst>
          </p:cNvPr>
          <p:cNvSpPr txBox="1"/>
          <p:nvPr/>
        </p:nvSpPr>
        <p:spPr>
          <a:xfrm>
            <a:off x="-4" y="997577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More invariant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FE5E1-0FFA-754C-AE79-DFE72B472690}"/>
              </a:ext>
            </a:extLst>
          </p:cNvPr>
          <p:cNvSpPr txBox="1"/>
          <p:nvPr/>
        </p:nvSpPr>
        <p:spPr>
          <a:xfrm>
            <a:off x="-4" y="405553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Less invariant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04CC05A8-44D3-431D-A177-1A31CF59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03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6CAA-DF51-7447-A96A-FABD55EE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decreases rotation invariance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52AFD2-0998-C34D-AAC7-6F51B4E3F878}"/>
              </a:ext>
            </a:extLst>
          </p:cNvPr>
          <p:cNvGrpSpPr/>
          <p:nvPr/>
        </p:nvGrpSpPr>
        <p:grpSpPr>
          <a:xfrm>
            <a:off x="3144609" y="4446983"/>
            <a:ext cx="2921000" cy="307777"/>
            <a:chOff x="3048000" y="4224867"/>
            <a:chExt cx="2921000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8F3F20-7AE3-C749-B9D2-D50655BD5B2B}"/>
                </a:ext>
              </a:extLst>
            </p:cNvPr>
            <p:cNvSpPr txBox="1"/>
            <p:nvPr/>
          </p:nvSpPr>
          <p:spPr>
            <a:xfrm>
              <a:off x="3048000" y="4224867"/>
              <a:ext cx="2252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Stronger augmentations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51978B-955D-2346-8729-329BFA8320D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5300540" y="4378756"/>
              <a:ext cx="6684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35B4A73-B1DC-EF4C-B813-D5607FFC2A80}"/>
              </a:ext>
            </a:extLst>
          </p:cNvPr>
          <p:cNvSpPr txBox="1"/>
          <p:nvPr/>
        </p:nvSpPr>
        <p:spPr>
          <a:xfrm>
            <a:off x="-4" y="1033466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More invariant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CD19F-5067-4C43-869A-5E5636E19CA4}"/>
              </a:ext>
            </a:extLst>
          </p:cNvPr>
          <p:cNvSpPr txBox="1"/>
          <p:nvPr/>
        </p:nvSpPr>
        <p:spPr>
          <a:xfrm>
            <a:off x="-4" y="405553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Less invariant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2DA8FEA-DB09-4762-967F-5C920350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9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5D9D-5C87-3848-845D-4401E6F94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88" y="83939"/>
            <a:ext cx="8270100" cy="715800"/>
          </a:xfrm>
        </p:spPr>
        <p:txBody>
          <a:bodyPr/>
          <a:lstStyle/>
          <a:p>
            <a:r>
              <a:rPr lang="en-US" dirty="0"/>
              <a:t>Training improves invariance to color distortion, though no appearance-based transformations present during training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31D955-A592-EE48-872B-5F4BF6A4CD13}"/>
              </a:ext>
            </a:extLst>
          </p:cNvPr>
          <p:cNvGrpSpPr/>
          <p:nvPr/>
        </p:nvGrpSpPr>
        <p:grpSpPr>
          <a:xfrm>
            <a:off x="2582588" y="4511897"/>
            <a:ext cx="2921000" cy="307777"/>
            <a:chOff x="3048000" y="4224867"/>
            <a:chExt cx="2921000" cy="3077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1BA433-37DA-C649-AF21-F10FEC45122A}"/>
                </a:ext>
              </a:extLst>
            </p:cNvPr>
            <p:cNvSpPr txBox="1"/>
            <p:nvPr/>
          </p:nvSpPr>
          <p:spPr>
            <a:xfrm>
              <a:off x="3048000" y="4224867"/>
              <a:ext cx="2252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Stronger augmentations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4BD43F-6B4B-C04B-BE55-81DC8608CB6F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5300540" y="4378756"/>
              <a:ext cx="6684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34058C8-D13A-4640-92AC-33E58A77EBD7}"/>
              </a:ext>
            </a:extLst>
          </p:cNvPr>
          <p:cNvSpPr txBox="1"/>
          <p:nvPr/>
        </p:nvSpPr>
        <p:spPr>
          <a:xfrm>
            <a:off x="-4" y="1403810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More invariant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F9056-20A5-0D4B-B6C4-7B0C74EED0DE}"/>
              </a:ext>
            </a:extLst>
          </p:cNvPr>
          <p:cNvSpPr txBox="1"/>
          <p:nvPr/>
        </p:nvSpPr>
        <p:spPr>
          <a:xfrm>
            <a:off x="-4" y="429259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Less invariant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52B906D1-1782-4B32-8321-260B86E0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6997"/>
            <a:ext cx="9144000" cy="26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13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BB6EB-47A0-3049-8EDE-5F909E0A2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learned invariances align with the factors of variation present in real data?</a:t>
            </a:r>
          </a:p>
        </p:txBody>
      </p:sp>
    </p:spTree>
    <p:extLst>
      <p:ext uri="{BB962C8B-B14F-4D97-AF65-F5344CB8AC3E}">
        <p14:creationId xmlns:p14="http://schemas.microsoft.com/office/powerpoint/2010/main" val="209994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6A96-40FC-104D-80A8-E851EEFC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invariance important?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578E3-70B5-DE4E-898F-9F1443297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136125"/>
            <a:ext cx="3993435" cy="348048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We want models to generalize to new, unseen instances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should be </a:t>
            </a:r>
            <a:r>
              <a:rPr lang="en-US" b="1" i="1" dirty="0"/>
              <a:t>sensitive </a:t>
            </a:r>
            <a:r>
              <a:rPr lang="en-US" dirty="0"/>
              <a:t>to changes in semantic content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should be </a:t>
            </a:r>
            <a:r>
              <a:rPr lang="en-US" b="1" i="1" dirty="0"/>
              <a:t>invariant  </a:t>
            </a:r>
            <a:r>
              <a:rPr lang="en-US" dirty="0"/>
              <a:t>to changes in nuisance content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07FDE7-9F01-4D3B-8ABB-A375AEC2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344" y="303159"/>
            <a:ext cx="2109811" cy="1834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E86402B-D794-44E7-87E9-49167727164A}"/>
              </a:ext>
            </a:extLst>
          </p:cNvPr>
          <p:cNvGrpSpPr/>
          <p:nvPr/>
        </p:nvGrpSpPr>
        <p:grpSpPr>
          <a:xfrm>
            <a:off x="4285272" y="2137777"/>
            <a:ext cx="2650977" cy="2679923"/>
            <a:chOff x="4285272" y="2137777"/>
            <a:chExt cx="2650977" cy="2679923"/>
          </a:xfrm>
        </p:grpSpPr>
        <p:pic>
          <p:nvPicPr>
            <p:cNvPr id="1026" name="Picture 2" descr="21 Corgi Cross Breeds - helloBARK!">
              <a:extLst>
                <a:ext uri="{FF2B5EF4-FFF2-40B4-BE49-F238E27FC236}">
                  <a16:creationId xmlns:a16="http://schemas.microsoft.com/office/drawing/2014/main" id="{62A3EF88-5CB1-4D0D-95DE-86B6DD726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5272" y="3818178"/>
              <a:ext cx="1499283" cy="999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CB4B4F-F13B-4BF4-A5BF-BD7866FD1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6036" y="2137777"/>
              <a:ext cx="1617595" cy="160011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CC2D6-BE21-48CE-B003-CC4622C4CDC2}"/>
                </a:ext>
              </a:extLst>
            </p:cNvPr>
            <p:cNvSpPr txBox="1"/>
            <p:nvPr/>
          </p:nvSpPr>
          <p:spPr>
            <a:xfrm>
              <a:off x="5254644" y="3130173"/>
              <a:ext cx="16816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Should be sensitive to change in breed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8F7320-5634-4424-ABAA-0BCF046D9925}"/>
              </a:ext>
            </a:extLst>
          </p:cNvPr>
          <p:cNvGrpSpPr/>
          <p:nvPr/>
        </p:nvGrpSpPr>
        <p:grpSpPr>
          <a:xfrm>
            <a:off x="6936250" y="2137777"/>
            <a:ext cx="2280051" cy="2855356"/>
            <a:chOff x="6936250" y="2137777"/>
            <a:chExt cx="2280051" cy="285535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5A039D-CCA4-411B-8D7C-D7B4800A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1241" y="3158514"/>
              <a:ext cx="1198847" cy="1834619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81BDCE-FAB9-472B-9450-6AC7D920DF74}"/>
                </a:ext>
              </a:extLst>
            </p:cNvPr>
            <p:cNvCxnSpPr>
              <a:cxnSpLocks/>
              <a:stCxn id="13" idx="2"/>
              <a:endCxn id="15" idx="0"/>
            </p:cNvCxnSpPr>
            <p:nvPr/>
          </p:nvCxnSpPr>
          <p:spPr>
            <a:xfrm>
              <a:off x="6936250" y="2137777"/>
              <a:ext cx="1094415" cy="1020737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8D0440-0228-4037-B2A3-C7445FCE147B}"/>
                </a:ext>
              </a:extLst>
            </p:cNvPr>
            <p:cNvSpPr txBox="1"/>
            <p:nvPr/>
          </p:nvSpPr>
          <p:spPr>
            <a:xfrm>
              <a:off x="7534696" y="2180891"/>
              <a:ext cx="16816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Should be invariant to change in pose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7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1CF7-F84F-0348-9F8F-C882D39EF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88" y="193745"/>
            <a:ext cx="8270100" cy="715800"/>
          </a:xfrm>
        </p:spPr>
        <p:txBody>
          <a:bodyPr/>
          <a:lstStyle/>
          <a:p>
            <a:r>
              <a:rPr lang="en-US" dirty="0"/>
              <a:t>How do we characterize factors of variation in real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30876-9104-9340-B875-4AC6C6A99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136125"/>
            <a:ext cx="8270100" cy="71580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Methods to characterize factors of variation typically operate in synthetic data domains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FEBF6A-9DA8-4F1F-9FE1-0B6C2D1C9AA3}"/>
              </a:ext>
            </a:extLst>
          </p:cNvPr>
          <p:cNvGrpSpPr/>
          <p:nvPr/>
        </p:nvGrpSpPr>
        <p:grpSpPr>
          <a:xfrm>
            <a:off x="744872" y="1902163"/>
            <a:ext cx="1717137" cy="1802002"/>
            <a:chOff x="744872" y="2111307"/>
            <a:chExt cx="1717137" cy="180200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96AD85B-A11C-4BB2-A8F5-3A069798407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842" y="2111307"/>
              <a:ext cx="1219199" cy="1219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2767B5-D8F1-4E3F-B42A-42C033E008DE}"/>
                </a:ext>
              </a:extLst>
            </p:cNvPr>
            <p:cNvSpPr txBox="1"/>
            <p:nvPr/>
          </p:nvSpPr>
          <p:spPr>
            <a:xfrm>
              <a:off x="744872" y="3390089"/>
              <a:ext cx="17171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1"/>
                  </a:solidFill>
                </a:rPr>
                <a:t>dSprites</a:t>
              </a:r>
              <a:r>
                <a:rPr lang="en-US" dirty="0">
                  <a:solidFill>
                    <a:schemeClr val="accent1"/>
                  </a:solidFill>
                </a:rPr>
                <a:t> 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Higgins et al., 2017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DC7960-9A4A-454F-9921-BF8419401BD7}"/>
              </a:ext>
            </a:extLst>
          </p:cNvPr>
          <p:cNvGrpSpPr/>
          <p:nvPr/>
        </p:nvGrpSpPr>
        <p:grpSpPr>
          <a:xfrm>
            <a:off x="5777505" y="1778337"/>
            <a:ext cx="2914650" cy="1925828"/>
            <a:chOff x="3289773" y="1987481"/>
            <a:chExt cx="2914650" cy="192582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A353AE8-57D3-4AA0-B58C-F5109EAB42F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773" y="1987481"/>
              <a:ext cx="2914650" cy="1466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FA8983-0471-4507-9FAB-A4919A42510F}"/>
                </a:ext>
              </a:extLst>
            </p:cNvPr>
            <p:cNvSpPr txBox="1"/>
            <p:nvPr/>
          </p:nvSpPr>
          <p:spPr>
            <a:xfrm>
              <a:off x="3950830" y="3390089"/>
              <a:ext cx="16962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MPI3D </a:t>
              </a:r>
            </a:p>
            <a:p>
              <a:pPr algn="ctr"/>
              <a:r>
                <a:rPr lang="en-US" dirty="0" err="1">
                  <a:solidFill>
                    <a:schemeClr val="accent1"/>
                  </a:solidFill>
                </a:rPr>
                <a:t>Gondal</a:t>
              </a:r>
              <a:r>
                <a:rPr lang="en-US" dirty="0">
                  <a:solidFill>
                    <a:schemeClr val="accent1"/>
                  </a:solidFill>
                </a:rPr>
                <a:t> et al., 2019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F9CFB4-B8FC-4B24-A034-9C7A3806B809}"/>
              </a:ext>
            </a:extLst>
          </p:cNvPr>
          <p:cNvGrpSpPr/>
          <p:nvPr/>
        </p:nvGrpSpPr>
        <p:grpSpPr>
          <a:xfrm>
            <a:off x="3167810" y="1841367"/>
            <a:ext cx="2045753" cy="1803215"/>
            <a:chOff x="3167810" y="2050511"/>
            <a:chExt cx="2045753" cy="1803215"/>
          </a:xfrm>
        </p:grpSpPr>
        <p:pic>
          <p:nvPicPr>
            <p:cNvPr id="2054" name="Picture 6" descr="3dshapes_gif">
              <a:extLst>
                <a:ext uri="{FF2B5EF4-FFF2-40B4-BE49-F238E27FC236}">
                  <a16:creationId xmlns:a16="http://schemas.microsoft.com/office/drawing/2014/main" id="{755F67D4-28F6-41C8-B275-DD9B18A2CD8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454" y="2050511"/>
              <a:ext cx="1268465" cy="1274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59F72E-C5E9-46E8-A769-00DE9ADD51DD}"/>
                </a:ext>
              </a:extLst>
            </p:cNvPr>
            <p:cNvSpPr txBox="1"/>
            <p:nvPr/>
          </p:nvSpPr>
          <p:spPr>
            <a:xfrm>
              <a:off x="3167810" y="3330506"/>
              <a:ext cx="2045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3D shapes 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Burgess and Kim, 2018</a:t>
              </a: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227936-3939-4180-A231-96953A652258}"/>
              </a:ext>
            </a:extLst>
          </p:cNvPr>
          <p:cNvSpPr txBox="1">
            <a:spLocks/>
          </p:cNvSpPr>
          <p:nvPr/>
        </p:nvSpPr>
        <p:spPr>
          <a:xfrm>
            <a:off x="360000" y="3797630"/>
            <a:ext cx="82701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None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However, it’s very difficult to characterize in realistic data, for which we don’t have access to the generative model of the data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4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DAB-6D72-B540-BC1A-8DACFAC6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similarity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2697F-E2B8-8A4A-B8AD-EF88A98F3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136125"/>
            <a:ext cx="8270100" cy="658628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b="1" dirty="0"/>
              <a:t>Aim:</a:t>
            </a:r>
            <a:r>
              <a:rPr lang="en-US" dirty="0"/>
              <a:t> discover the transformations which characterize the (non-semantic) differences between images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729F3A-A277-4620-A1EE-028BB5C470E7}"/>
              </a:ext>
            </a:extLst>
          </p:cNvPr>
          <p:cNvGrpSpPr/>
          <p:nvPr/>
        </p:nvGrpSpPr>
        <p:grpSpPr>
          <a:xfrm>
            <a:off x="615292" y="1951887"/>
            <a:ext cx="2452225" cy="1260045"/>
            <a:chOff x="615292" y="1951887"/>
            <a:chExt cx="2452225" cy="1260045"/>
          </a:xfrm>
        </p:grpSpPr>
        <p:sp>
          <p:nvSpPr>
            <p:cNvPr id="5" name="Walking Dog">
              <a:extLst>
                <a:ext uri="{FF2B5EF4-FFF2-40B4-BE49-F238E27FC236}">
                  <a16:creationId xmlns:a16="http://schemas.microsoft.com/office/drawing/2014/main" id="{FE671F87-290C-45EB-9661-E0C6D776F396}"/>
                </a:ext>
              </a:extLst>
            </p:cNvPr>
            <p:cNvSpPr/>
            <p:nvPr/>
          </p:nvSpPr>
          <p:spPr>
            <a:xfrm>
              <a:off x="1093337" y="1951887"/>
              <a:ext cx="1974180" cy="1260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09" extrusionOk="0">
                  <a:moveTo>
                    <a:pt x="17931" y="2"/>
                  </a:moveTo>
                  <a:cubicBezTo>
                    <a:pt x="17336" y="38"/>
                    <a:pt x="16698" y="493"/>
                    <a:pt x="16068" y="1689"/>
                  </a:cubicBezTo>
                  <a:cubicBezTo>
                    <a:pt x="16186" y="1930"/>
                    <a:pt x="16313" y="2125"/>
                    <a:pt x="16441" y="2284"/>
                  </a:cubicBezTo>
                  <a:cubicBezTo>
                    <a:pt x="15766" y="3326"/>
                    <a:pt x="15087" y="4314"/>
                    <a:pt x="14370" y="4351"/>
                  </a:cubicBezTo>
                  <a:cubicBezTo>
                    <a:pt x="13456" y="4398"/>
                    <a:pt x="9238" y="2766"/>
                    <a:pt x="6838" y="3954"/>
                  </a:cubicBezTo>
                  <a:cubicBezTo>
                    <a:pt x="6395" y="3529"/>
                    <a:pt x="4877" y="2536"/>
                    <a:pt x="2806" y="6174"/>
                  </a:cubicBezTo>
                  <a:cubicBezTo>
                    <a:pt x="704" y="9865"/>
                    <a:pt x="1047" y="3269"/>
                    <a:pt x="0" y="3269"/>
                  </a:cubicBezTo>
                  <a:cubicBezTo>
                    <a:pt x="121" y="8590"/>
                    <a:pt x="1616" y="10379"/>
                    <a:pt x="2967" y="8121"/>
                  </a:cubicBezTo>
                  <a:cubicBezTo>
                    <a:pt x="4007" y="6382"/>
                    <a:pt x="4758" y="5524"/>
                    <a:pt x="5403" y="5527"/>
                  </a:cubicBezTo>
                  <a:cubicBezTo>
                    <a:pt x="4005" y="8330"/>
                    <a:pt x="4026" y="10362"/>
                    <a:pt x="4014" y="12733"/>
                  </a:cubicBezTo>
                  <a:cubicBezTo>
                    <a:pt x="4001" y="15208"/>
                    <a:pt x="3166" y="14594"/>
                    <a:pt x="3099" y="16328"/>
                  </a:cubicBezTo>
                  <a:cubicBezTo>
                    <a:pt x="3031" y="18062"/>
                    <a:pt x="2082" y="20181"/>
                    <a:pt x="3266" y="21509"/>
                  </a:cubicBezTo>
                  <a:cubicBezTo>
                    <a:pt x="3266" y="21509"/>
                    <a:pt x="3667" y="20842"/>
                    <a:pt x="3554" y="19942"/>
                  </a:cubicBezTo>
                  <a:cubicBezTo>
                    <a:pt x="3442" y="19043"/>
                    <a:pt x="3597" y="16840"/>
                    <a:pt x="6028" y="12983"/>
                  </a:cubicBezTo>
                  <a:cubicBezTo>
                    <a:pt x="6433" y="14595"/>
                    <a:pt x="7484" y="14769"/>
                    <a:pt x="7649" y="16065"/>
                  </a:cubicBezTo>
                  <a:cubicBezTo>
                    <a:pt x="7814" y="17360"/>
                    <a:pt x="7499" y="17821"/>
                    <a:pt x="8024" y="18886"/>
                  </a:cubicBezTo>
                  <a:cubicBezTo>
                    <a:pt x="8549" y="19951"/>
                    <a:pt x="9044" y="21383"/>
                    <a:pt x="9464" y="21470"/>
                  </a:cubicBezTo>
                  <a:cubicBezTo>
                    <a:pt x="9884" y="21556"/>
                    <a:pt x="10199" y="21470"/>
                    <a:pt x="10319" y="21470"/>
                  </a:cubicBezTo>
                  <a:cubicBezTo>
                    <a:pt x="10319" y="21470"/>
                    <a:pt x="10259" y="20295"/>
                    <a:pt x="9899" y="20209"/>
                  </a:cubicBezTo>
                  <a:cubicBezTo>
                    <a:pt x="9539" y="20122"/>
                    <a:pt x="8908" y="18857"/>
                    <a:pt x="8923" y="16497"/>
                  </a:cubicBezTo>
                  <a:cubicBezTo>
                    <a:pt x="8938" y="14137"/>
                    <a:pt x="9419" y="16351"/>
                    <a:pt x="9179" y="12207"/>
                  </a:cubicBezTo>
                  <a:cubicBezTo>
                    <a:pt x="10253" y="12207"/>
                    <a:pt x="11512" y="13002"/>
                    <a:pt x="12640" y="13653"/>
                  </a:cubicBezTo>
                  <a:cubicBezTo>
                    <a:pt x="12566" y="14593"/>
                    <a:pt x="12723" y="15388"/>
                    <a:pt x="12771" y="16360"/>
                  </a:cubicBezTo>
                  <a:cubicBezTo>
                    <a:pt x="12837" y="17709"/>
                    <a:pt x="12119" y="18601"/>
                    <a:pt x="11807" y="19185"/>
                  </a:cubicBezTo>
                  <a:cubicBezTo>
                    <a:pt x="11494" y="19768"/>
                    <a:pt x="11576" y="21509"/>
                    <a:pt x="11576" y="21509"/>
                  </a:cubicBezTo>
                  <a:cubicBezTo>
                    <a:pt x="11576" y="21509"/>
                    <a:pt x="11685" y="21507"/>
                    <a:pt x="12034" y="21492"/>
                  </a:cubicBezTo>
                  <a:cubicBezTo>
                    <a:pt x="12430" y="21476"/>
                    <a:pt x="12560" y="20025"/>
                    <a:pt x="12932" y="19133"/>
                  </a:cubicBezTo>
                  <a:cubicBezTo>
                    <a:pt x="13303" y="18241"/>
                    <a:pt x="13824" y="18619"/>
                    <a:pt x="14011" y="16903"/>
                  </a:cubicBezTo>
                  <a:cubicBezTo>
                    <a:pt x="14082" y="16254"/>
                    <a:pt x="14244" y="15345"/>
                    <a:pt x="14419" y="14459"/>
                  </a:cubicBezTo>
                  <a:cubicBezTo>
                    <a:pt x="14840" y="14539"/>
                    <a:pt x="15185" y="14459"/>
                    <a:pt x="15421" y="14108"/>
                  </a:cubicBezTo>
                  <a:cubicBezTo>
                    <a:pt x="15421" y="14108"/>
                    <a:pt x="16050" y="16995"/>
                    <a:pt x="16224" y="18070"/>
                  </a:cubicBezTo>
                  <a:cubicBezTo>
                    <a:pt x="16397" y="19145"/>
                    <a:pt x="16555" y="19804"/>
                    <a:pt x="16793" y="19867"/>
                  </a:cubicBezTo>
                  <a:cubicBezTo>
                    <a:pt x="17031" y="19930"/>
                    <a:pt x="17177" y="21421"/>
                    <a:pt x="17177" y="21421"/>
                  </a:cubicBezTo>
                  <a:cubicBezTo>
                    <a:pt x="17177" y="21421"/>
                    <a:pt x="18322" y="21437"/>
                    <a:pt x="18801" y="21444"/>
                  </a:cubicBezTo>
                  <a:cubicBezTo>
                    <a:pt x="18866" y="20640"/>
                    <a:pt x="18518" y="20426"/>
                    <a:pt x="18079" y="20241"/>
                  </a:cubicBezTo>
                  <a:cubicBezTo>
                    <a:pt x="17639" y="20056"/>
                    <a:pt x="17280" y="16121"/>
                    <a:pt x="17040" y="13185"/>
                  </a:cubicBezTo>
                  <a:cubicBezTo>
                    <a:pt x="16891" y="11358"/>
                    <a:pt x="17701" y="9042"/>
                    <a:pt x="18226" y="7143"/>
                  </a:cubicBezTo>
                  <a:cubicBezTo>
                    <a:pt x="18751" y="5243"/>
                    <a:pt x="19067" y="5634"/>
                    <a:pt x="20373" y="5664"/>
                  </a:cubicBezTo>
                  <a:cubicBezTo>
                    <a:pt x="21600" y="5692"/>
                    <a:pt x="21557" y="3343"/>
                    <a:pt x="21557" y="3343"/>
                  </a:cubicBezTo>
                  <a:cubicBezTo>
                    <a:pt x="21557" y="3343"/>
                    <a:pt x="21232" y="3044"/>
                    <a:pt x="20507" y="2651"/>
                  </a:cubicBezTo>
                  <a:cubicBezTo>
                    <a:pt x="19816" y="2277"/>
                    <a:pt x="19907" y="1270"/>
                    <a:pt x="19907" y="1270"/>
                  </a:cubicBezTo>
                  <a:cubicBezTo>
                    <a:pt x="19391" y="605"/>
                    <a:pt x="18696" y="-44"/>
                    <a:pt x="17931" y="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F51AF1-50A6-443F-8873-195AE9A27B24}"/>
                    </a:ext>
                  </a:extLst>
                </p:cNvPr>
                <p:cNvSpPr txBox="1"/>
                <p:nvPr/>
              </p:nvSpPr>
              <p:spPr>
                <a:xfrm>
                  <a:off x="615292" y="2385920"/>
                  <a:ext cx="31797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F51AF1-50A6-443F-8873-195AE9A27B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292" y="2385920"/>
                  <a:ext cx="317972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9615" r="-5769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1E653E-562A-4321-89B4-6C9D6AB2BA76}"/>
              </a:ext>
            </a:extLst>
          </p:cNvPr>
          <p:cNvGrpSpPr/>
          <p:nvPr/>
        </p:nvGrpSpPr>
        <p:grpSpPr>
          <a:xfrm>
            <a:off x="615292" y="3856138"/>
            <a:ext cx="1997768" cy="679920"/>
            <a:chOff x="615292" y="3856138"/>
            <a:chExt cx="1997768" cy="679920"/>
          </a:xfrm>
        </p:grpSpPr>
        <p:sp>
          <p:nvSpPr>
            <p:cNvPr id="6" name="Walking Dog">
              <a:extLst>
                <a:ext uri="{FF2B5EF4-FFF2-40B4-BE49-F238E27FC236}">
                  <a16:creationId xmlns:a16="http://schemas.microsoft.com/office/drawing/2014/main" id="{D0D35625-578A-43F1-A7A7-28892B4DCF04}"/>
                </a:ext>
              </a:extLst>
            </p:cNvPr>
            <p:cNvSpPr/>
            <p:nvPr/>
          </p:nvSpPr>
          <p:spPr>
            <a:xfrm rot="18900000">
              <a:off x="1547793" y="3856138"/>
              <a:ext cx="1065267" cy="679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7" h="21509" extrusionOk="0">
                  <a:moveTo>
                    <a:pt x="17931" y="2"/>
                  </a:moveTo>
                  <a:cubicBezTo>
                    <a:pt x="17336" y="38"/>
                    <a:pt x="16698" y="493"/>
                    <a:pt x="16068" y="1689"/>
                  </a:cubicBezTo>
                  <a:cubicBezTo>
                    <a:pt x="16186" y="1930"/>
                    <a:pt x="16313" y="2125"/>
                    <a:pt x="16441" y="2284"/>
                  </a:cubicBezTo>
                  <a:cubicBezTo>
                    <a:pt x="15766" y="3326"/>
                    <a:pt x="15087" y="4314"/>
                    <a:pt x="14370" y="4351"/>
                  </a:cubicBezTo>
                  <a:cubicBezTo>
                    <a:pt x="13456" y="4398"/>
                    <a:pt x="9238" y="2766"/>
                    <a:pt x="6838" y="3954"/>
                  </a:cubicBezTo>
                  <a:cubicBezTo>
                    <a:pt x="6395" y="3529"/>
                    <a:pt x="4877" y="2536"/>
                    <a:pt x="2806" y="6174"/>
                  </a:cubicBezTo>
                  <a:cubicBezTo>
                    <a:pt x="704" y="9865"/>
                    <a:pt x="1047" y="3269"/>
                    <a:pt x="0" y="3269"/>
                  </a:cubicBezTo>
                  <a:cubicBezTo>
                    <a:pt x="121" y="8590"/>
                    <a:pt x="1616" y="10379"/>
                    <a:pt x="2967" y="8121"/>
                  </a:cubicBezTo>
                  <a:cubicBezTo>
                    <a:pt x="4007" y="6382"/>
                    <a:pt x="4758" y="5524"/>
                    <a:pt x="5403" y="5527"/>
                  </a:cubicBezTo>
                  <a:cubicBezTo>
                    <a:pt x="4005" y="8330"/>
                    <a:pt x="4026" y="10362"/>
                    <a:pt x="4014" y="12733"/>
                  </a:cubicBezTo>
                  <a:cubicBezTo>
                    <a:pt x="4001" y="15208"/>
                    <a:pt x="3166" y="14594"/>
                    <a:pt x="3099" y="16328"/>
                  </a:cubicBezTo>
                  <a:cubicBezTo>
                    <a:pt x="3031" y="18062"/>
                    <a:pt x="2082" y="20181"/>
                    <a:pt x="3266" y="21509"/>
                  </a:cubicBezTo>
                  <a:cubicBezTo>
                    <a:pt x="3266" y="21509"/>
                    <a:pt x="3667" y="20842"/>
                    <a:pt x="3554" y="19942"/>
                  </a:cubicBezTo>
                  <a:cubicBezTo>
                    <a:pt x="3442" y="19043"/>
                    <a:pt x="3597" y="16840"/>
                    <a:pt x="6028" y="12983"/>
                  </a:cubicBezTo>
                  <a:cubicBezTo>
                    <a:pt x="6433" y="14595"/>
                    <a:pt x="7484" y="14769"/>
                    <a:pt x="7649" y="16065"/>
                  </a:cubicBezTo>
                  <a:cubicBezTo>
                    <a:pt x="7814" y="17360"/>
                    <a:pt x="7499" y="17821"/>
                    <a:pt x="8024" y="18886"/>
                  </a:cubicBezTo>
                  <a:cubicBezTo>
                    <a:pt x="8549" y="19951"/>
                    <a:pt x="9044" y="21383"/>
                    <a:pt x="9464" y="21470"/>
                  </a:cubicBezTo>
                  <a:cubicBezTo>
                    <a:pt x="9884" y="21556"/>
                    <a:pt x="10199" y="21470"/>
                    <a:pt x="10319" y="21470"/>
                  </a:cubicBezTo>
                  <a:cubicBezTo>
                    <a:pt x="10319" y="21470"/>
                    <a:pt x="10259" y="20295"/>
                    <a:pt x="9899" y="20209"/>
                  </a:cubicBezTo>
                  <a:cubicBezTo>
                    <a:pt x="9539" y="20122"/>
                    <a:pt x="8908" y="18857"/>
                    <a:pt x="8923" y="16497"/>
                  </a:cubicBezTo>
                  <a:cubicBezTo>
                    <a:pt x="8938" y="14137"/>
                    <a:pt x="9419" y="16351"/>
                    <a:pt x="9179" y="12207"/>
                  </a:cubicBezTo>
                  <a:cubicBezTo>
                    <a:pt x="10253" y="12207"/>
                    <a:pt x="11512" y="13002"/>
                    <a:pt x="12640" y="13653"/>
                  </a:cubicBezTo>
                  <a:cubicBezTo>
                    <a:pt x="12566" y="14593"/>
                    <a:pt x="12723" y="15388"/>
                    <a:pt x="12771" y="16360"/>
                  </a:cubicBezTo>
                  <a:cubicBezTo>
                    <a:pt x="12837" y="17709"/>
                    <a:pt x="12119" y="18601"/>
                    <a:pt x="11807" y="19185"/>
                  </a:cubicBezTo>
                  <a:cubicBezTo>
                    <a:pt x="11494" y="19768"/>
                    <a:pt x="11576" y="21509"/>
                    <a:pt x="11576" y="21509"/>
                  </a:cubicBezTo>
                  <a:cubicBezTo>
                    <a:pt x="11576" y="21509"/>
                    <a:pt x="11685" y="21507"/>
                    <a:pt x="12034" y="21492"/>
                  </a:cubicBezTo>
                  <a:cubicBezTo>
                    <a:pt x="12430" y="21476"/>
                    <a:pt x="12560" y="20025"/>
                    <a:pt x="12932" y="19133"/>
                  </a:cubicBezTo>
                  <a:cubicBezTo>
                    <a:pt x="13303" y="18241"/>
                    <a:pt x="13824" y="18619"/>
                    <a:pt x="14011" y="16903"/>
                  </a:cubicBezTo>
                  <a:cubicBezTo>
                    <a:pt x="14082" y="16254"/>
                    <a:pt x="14244" y="15345"/>
                    <a:pt x="14419" y="14459"/>
                  </a:cubicBezTo>
                  <a:cubicBezTo>
                    <a:pt x="14840" y="14539"/>
                    <a:pt x="15185" y="14459"/>
                    <a:pt x="15421" y="14108"/>
                  </a:cubicBezTo>
                  <a:cubicBezTo>
                    <a:pt x="15421" y="14108"/>
                    <a:pt x="16050" y="16995"/>
                    <a:pt x="16224" y="18070"/>
                  </a:cubicBezTo>
                  <a:cubicBezTo>
                    <a:pt x="16397" y="19145"/>
                    <a:pt x="16555" y="19804"/>
                    <a:pt x="16793" y="19867"/>
                  </a:cubicBezTo>
                  <a:cubicBezTo>
                    <a:pt x="17031" y="19930"/>
                    <a:pt x="17177" y="21421"/>
                    <a:pt x="17177" y="21421"/>
                  </a:cubicBezTo>
                  <a:cubicBezTo>
                    <a:pt x="17177" y="21421"/>
                    <a:pt x="18322" y="21437"/>
                    <a:pt x="18801" y="21444"/>
                  </a:cubicBezTo>
                  <a:cubicBezTo>
                    <a:pt x="18866" y="20640"/>
                    <a:pt x="18518" y="20426"/>
                    <a:pt x="18079" y="20241"/>
                  </a:cubicBezTo>
                  <a:cubicBezTo>
                    <a:pt x="17639" y="20056"/>
                    <a:pt x="17280" y="16121"/>
                    <a:pt x="17040" y="13185"/>
                  </a:cubicBezTo>
                  <a:cubicBezTo>
                    <a:pt x="16891" y="11358"/>
                    <a:pt x="17701" y="9042"/>
                    <a:pt x="18226" y="7143"/>
                  </a:cubicBezTo>
                  <a:cubicBezTo>
                    <a:pt x="18751" y="5243"/>
                    <a:pt x="19067" y="5634"/>
                    <a:pt x="20373" y="5664"/>
                  </a:cubicBezTo>
                  <a:cubicBezTo>
                    <a:pt x="21600" y="5692"/>
                    <a:pt x="21557" y="3343"/>
                    <a:pt x="21557" y="3343"/>
                  </a:cubicBezTo>
                  <a:cubicBezTo>
                    <a:pt x="21557" y="3343"/>
                    <a:pt x="21232" y="3044"/>
                    <a:pt x="20507" y="2651"/>
                  </a:cubicBezTo>
                  <a:cubicBezTo>
                    <a:pt x="19816" y="2277"/>
                    <a:pt x="19907" y="1270"/>
                    <a:pt x="19907" y="1270"/>
                  </a:cubicBezTo>
                  <a:cubicBezTo>
                    <a:pt x="19391" y="605"/>
                    <a:pt x="18696" y="-44"/>
                    <a:pt x="17931" y="2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5A5B0F-6E1D-481E-95BB-7565088D3E4C}"/>
                    </a:ext>
                  </a:extLst>
                </p:cNvPr>
                <p:cNvSpPr txBox="1"/>
                <p:nvPr/>
              </p:nvSpPr>
              <p:spPr>
                <a:xfrm>
                  <a:off x="615292" y="4042209"/>
                  <a:ext cx="3239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5A5B0F-6E1D-481E-95BB-7565088D3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292" y="4042209"/>
                  <a:ext cx="323935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9434" r="-5660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0FDED5-920D-4A30-AEBB-06316A8A432B}"/>
                  </a:ext>
                </a:extLst>
              </p:cNvPr>
              <p:cNvSpPr txBox="1"/>
              <p:nvPr/>
            </p:nvSpPr>
            <p:spPr>
              <a:xfrm>
                <a:off x="3545732" y="2083862"/>
                <a:ext cx="3375498" cy="718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0FDED5-920D-4A30-AEBB-06316A8A4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732" y="2083862"/>
                <a:ext cx="3375498" cy="718017"/>
              </a:xfrm>
              <a:prstGeom prst="rect">
                <a:avLst/>
              </a:prstGeom>
              <a:blipFill>
                <a:blip r:embed="rId4"/>
                <a:stretch>
                  <a:fillRect r="-4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5CF1E70-B7E5-4607-87F5-5C8035D23F18}"/>
              </a:ext>
            </a:extLst>
          </p:cNvPr>
          <p:cNvSpPr txBox="1"/>
          <p:nvPr/>
        </p:nvSpPr>
        <p:spPr>
          <a:xfrm>
            <a:off x="4973458" y="2941919"/>
            <a:ext cx="22060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Transformation pool: </a:t>
            </a:r>
          </a:p>
          <a:p>
            <a:pPr algn="ctr"/>
            <a:r>
              <a:rPr lang="en-US" dirty="0" err="1">
                <a:solidFill>
                  <a:schemeClr val="accent1"/>
                </a:solidFill>
              </a:rPr>
              <a:t>AutoAugment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subpolicies</a:t>
            </a: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sz="1200" dirty="0">
                <a:solidFill>
                  <a:schemeClr val="accent1"/>
                </a:solidFill>
              </a:rPr>
              <a:t>(</a:t>
            </a:r>
            <a:r>
              <a:rPr lang="en-US" sz="1200" dirty="0" err="1">
                <a:solidFill>
                  <a:schemeClr val="accent1"/>
                </a:solidFill>
              </a:rPr>
              <a:t>Cubuk</a:t>
            </a:r>
            <a:r>
              <a:rPr lang="en-US" sz="1200" dirty="0">
                <a:solidFill>
                  <a:schemeClr val="accent1"/>
                </a:solidFill>
              </a:rPr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216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DDAB-6D72-B540-BC1A-8DACFAC6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approach: similarity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511A9-0A34-49C4-AC09-3E9D138B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59" y="1018006"/>
            <a:ext cx="6147881" cy="72036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33288B-9EA1-45C4-93EB-7EB47A58A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2011043"/>
            <a:ext cx="4212000" cy="2629208"/>
          </a:xfrm>
        </p:spPr>
        <p:txBody>
          <a:bodyPr/>
          <a:lstStyle/>
          <a:p>
            <a:pPr algn="ctr">
              <a:spcAft>
                <a:spcPts val="1000"/>
              </a:spcAft>
            </a:pPr>
            <a:r>
              <a:rPr lang="en-US" b="1" dirty="0">
                <a:solidFill>
                  <a:schemeClr val="accent3"/>
                </a:solidFill>
              </a:rPr>
              <a:t>Advantages</a:t>
            </a:r>
          </a:p>
          <a:p>
            <a:pPr marL="5143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Enables measurement of whether transformations can describe real data</a:t>
            </a:r>
          </a:p>
          <a:p>
            <a:pPr marL="5143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Transformation pool linked to what’s possible with augmentation</a:t>
            </a:r>
          </a:p>
          <a:p>
            <a:pPr marL="5143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Encompasses both geometric and appearance based transformations</a:t>
            </a:r>
          </a:p>
          <a:p>
            <a:pPr marL="5143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Operates on relatively superficial transformations</a:t>
            </a:r>
          </a:p>
          <a:p>
            <a:pPr marL="5143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2069BC9-1E40-4F6D-822C-2282FB101A2F}"/>
              </a:ext>
            </a:extLst>
          </p:cNvPr>
          <p:cNvSpPr txBox="1">
            <a:spLocks/>
          </p:cNvSpPr>
          <p:nvPr/>
        </p:nvSpPr>
        <p:spPr>
          <a:xfrm>
            <a:off x="4805466" y="2011043"/>
            <a:ext cx="3978536" cy="262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None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7788A"/>
              </a:buClr>
              <a:buSzPts val="1400"/>
              <a:buFont typeface="Optimistic Text"/>
              <a:buChar char="•"/>
              <a:defRPr sz="1800" b="0" i="0" u="none" strike="noStrike" cap="none">
                <a:solidFill>
                  <a:srgbClr val="67788A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pPr algn="ctr">
              <a:spcAft>
                <a:spcPts val="1000"/>
              </a:spcAft>
            </a:pPr>
            <a:r>
              <a:rPr lang="en-US" b="1" dirty="0">
                <a:solidFill>
                  <a:schemeClr val="accent6"/>
                </a:solidFill>
              </a:rPr>
              <a:t>Disadvantages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Operates on relatively superficial transformations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Limited ability to capture realistic abstract transformations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Difficult to make conclusions based on absolute metrics; have to use relative comparisons </a:t>
            </a:r>
          </a:p>
        </p:txBody>
      </p:sp>
    </p:spTree>
    <p:extLst>
      <p:ext uri="{BB962C8B-B14F-4D97-AF65-F5344CB8AC3E}">
        <p14:creationId xmlns:p14="http://schemas.microsoft.com/office/powerpoint/2010/main" val="424101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2E93-B9A2-F343-B626-441AB3BB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single transformation or sub-policy increases pair similarity across classes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796AF4-B668-45B7-8DF3-8615BFEC3F27}"/>
              </a:ext>
            </a:extLst>
          </p:cNvPr>
          <p:cNvGrpSpPr/>
          <p:nvPr/>
        </p:nvGrpSpPr>
        <p:grpSpPr>
          <a:xfrm>
            <a:off x="70903" y="1483468"/>
            <a:ext cx="4424135" cy="2431915"/>
            <a:chOff x="-99431" y="1483468"/>
            <a:chExt cx="4424135" cy="24319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BB3EE3-80BD-40CB-82EC-972B3434B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9431" y="1823136"/>
              <a:ext cx="4424135" cy="20922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AD5483-2B77-4B7B-921F-DBC001D1976B}"/>
                </a:ext>
              </a:extLst>
            </p:cNvPr>
            <p:cNvSpPr txBox="1"/>
            <p:nvPr/>
          </p:nvSpPr>
          <p:spPr>
            <a:xfrm>
              <a:off x="1000793" y="1483468"/>
              <a:ext cx="2223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Individual transformations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0DEC0-F917-422A-A997-44CB53D8CD33}"/>
              </a:ext>
            </a:extLst>
          </p:cNvPr>
          <p:cNvGrpSpPr/>
          <p:nvPr/>
        </p:nvGrpSpPr>
        <p:grpSpPr>
          <a:xfrm>
            <a:off x="4819298" y="1511851"/>
            <a:ext cx="4197145" cy="2335439"/>
            <a:chOff x="5209161" y="1472940"/>
            <a:chExt cx="4197145" cy="2335439"/>
          </a:xfrm>
        </p:grpSpPr>
        <p:pic>
          <p:nvPicPr>
            <p:cNvPr id="9" name="Picture 8" descr="Chart, bar chart&#10;&#10;Description automatically generated">
              <a:extLst>
                <a:ext uri="{FF2B5EF4-FFF2-40B4-BE49-F238E27FC236}">
                  <a16:creationId xmlns:a16="http://schemas.microsoft.com/office/drawing/2014/main" id="{846EC827-F6FB-44E5-B45C-D10417181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785" t="17186"/>
            <a:stretch/>
          </p:blipFill>
          <p:spPr>
            <a:xfrm>
              <a:off x="5209161" y="1960123"/>
              <a:ext cx="4197145" cy="18482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2984B2-56DD-4345-9482-7BD3EA60A5A5}"/>
                </a:ext>
              </a:extLst>
            </p:cNvPr>
            <p:cNvSpPr txBox="1"/>
            <p:nvPr/>
          </p:nvSpPr>
          <p:spPr>
            <a:xfrm>
              <a:off x="5900022" y="1472940"/>
              <a:ext cx="2642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Sub-policies of transformations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501D0F2-06FD-44C2-8E26-35A7EFD730D5}"/>
              </a:ext>
            </a:extLst>
          </p:cNvPr>
          <p:cNvSpPr/>
          <p:nvPr/>
        </p:nvSpPr>
        <p:spPr>
          <a:xfrm>
            <a:off x="145915" y="2767519"/>
            <a:ext cx="8798668" cy="671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2E93-B9A2-F343-B626-441AB3BB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augmentations decreases impact of transformation on similarity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796AF4-B668-45B7-8DF3-8615BFEC3F27}"/>
              </a:ext>
            </a:extLst>
          </p:cNvPr>
          <p:cNvGrpSpPr/>
          <p:nvPr/>
        </p:nvGrpSpPr>
        <p:grpSpPr>
          <a:xfrm>
            <a:off x="70903" y="1483468"/>
            <a:ext cx="4424135" cy="2431915"/>
            <a:chOff x="-99431" y="1483468"/>
            <a:chExt cx="4424135" cy="24319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BB3EE3-80BD-40CB-82EC-972B3434B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9431" y="1823136"/>
              <a:ext cx="4424135" cy="20922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AD5483-2B77-4B7B-921F-DBC001D1976B}"/>
                </a:ext>
              </a:extLst>
            </p:cNvPr>
            <p:cNvSpPr txBox="1"/>
            <p:nvPr/>
          </p:nvSpPr>
          <p:spPr>
            <a:xfrm>
              <a:off x="1000793" y="1483468"/>
              <a:ext cx="2223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Individual transformations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30DEC0-F917-422A-A997-44CB53D8CD33}"/>
              </a:ext>
            </a:extLst>
          </p:cNvPr>
          <p:cNvGrpSpPr/>
          <p:nvPr/>
        </p:nvGrpSpPr>
        <p:grpSpPr>
          <a:xfrm>
            <a:off x="4819298" y="1511851"/>
            <a:ext cx="4197145" cy="2335439"/>
            <a:chOff x="5209161" y="1472940"/>
            <a:chExt cx="4197145" cy="2335439"/>
          </a:xfrm>
        </p:grpSpPr>
        <p:pic>
          <p:nvPicPr>
            <p:cNvPr id="9" name="Picture 8" descr="Chart, bar chart&#10;&#10;Description automatically generated">
              <a:extLst>
                <a:ext uri="{FF2B5EF4-FFF2-40B4-BE49-F238E27FC236}">
                  <a16:creationId xmlns:a16="http://schemas.microsoft.com/office/drawing/2014/main" id="{846EC827-F6FB-44E5-B45C-D10417181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785" t="17186"/>
            <a:stretch/>
          </p:blipFill>
          <p:spPr>
            <a:xfrm>
              <a:off x="5209161" y="1960123"/>
              <a:ext cx="4197145" cy="18482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2984B2-56DD-4345-9482-7BD3EA60A5A5}"/>
                </a:ext>
              </a:extLst>
            </p:cNvPr>
            <p:cNvSpPr txBox="1"/>
            <p:nvPr/>
          </p:nvSpPr>
          <p:spPr>
            <a:xfrm>
              <a:off x="5900022" y="1472940"/>
              <a:ext cx="2642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Sub-policies of transformations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507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22E93-B9A2-F343-B626-441AB3BB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with augmentations decreases impact of transformation on similarity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0B8F099-4954-452E-A723-363A5D10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7" y="1533022"/>
            <a:ext cx="9144000" cy="268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30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DF1F-66A4-AC40-A00D-6E1C1F6B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Per-class, there do exist transformations which systematically improve similarity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B159A-819F-4476-9C5D-423FBDFC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55" y="1369027"/>
            <a:ext cx="5184784" cy="31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5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D52E-88FF-DC49-A3B9-8D7580B23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classes are consistently harmed by data augmentation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7962A-14C4-42E3-8D99-39229299C0C3}"/>
              </a:ext>
            </a:extLst>
          </p:cNvPr>
          <p:cNvSpPr txBox="1"/>
          <p:nvPr/>
        </p:nvSpPr>
        <p:spPr>
          <a:xfrm>
            <a:off x="6368408" y="1176634"/>
            <a:ext cx="2261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On average, 12.3% of classes exhibit decreased performance with RRC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304A86-CE44-4EA0-A22C-897E72E0B2E4}"/>
              </a:ext>
            </a:extLst>
          </p:cNvPr>
          <p:cNvGrpSpPr/>
          <p:nvPr/>
        </p:nvGrpSpPr>
        <p:grpSpPr>
          <a:xfrm>
            <a:off x="5768502" y="2051275"/>
            <a:ext cx="3326860" cy="2715662"/>
            <a:chOff x="5768502" y="2051275"/>
            <a:chExt cx="3326860" cy="27156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BF0259-F060-4F72-9B71-5159045F8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502" y="2051275"/>
              <a:ext cx="3200400" cy="17061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748293-34F6-4F33-B0E8-87D20FECE140}"/>
                </a:ext>
              </a:extLst>
            </p:cNvPr>
            <p:cNvSpPr txBox="1"/>
            <p:nvPr/>
          </p:nvSpPr>
          <p:spPr>
            <a:xfrm>
              <a:off x="5768502" y="3812830"/>
              <a:ext cx="33268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No difference in wordnet similarity for classes which were consistently hurt or those that were consistently helped by RRC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C07AEA3-217B-4DA7-9F51-7E1B7163D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98" y="1237799"/>
            <a:ext cx="5548732" cy="342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34EC4-28AF-2141-A2BC-570F7ED1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Appearance transforms are more prevalent than geometric transforms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C3287-08B2-4B17-8F1B-B8BC5BA16580}"/>
              </a:ext>
            </a:extLst>
          </p:cNvPr>
          <p:cNvSpPr txBox="1"/>
          <p:nvPr/>
        </p:nvSpPr>
        <p:spPr>
          <a:xfrm>
            <a:off x="2421411" y="2079307"/>
            <a:ext cx="430117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78%</a:t>
            </a:r>
          </a:p>
          <a:p>
            <a:pPr algn="ctr"/>
            <a:r>
              <a:rPr lang="en-US" sz="1800" dirty="0"/>
              <a:t>of top transforms are appearance-based</a:t>
            </a:r>
          </a:p>
        </p:txBody>
      </p:sp>
    </p:spTree>
    <p:extLst>
      <p:ext uri="{BB962C8B-B14F-4D97-AF65-F5344CB8AC3E}">
        <p14:creationId xmlns:p14="http://schemas.microsoft.com/office/powerpoint/2010/main" val="3439687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1887-E12D-8848-8750-5A5B909E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increases invariance for factors of variation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C10EA-34AD-4A43-9F5C-4E03C898E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3265798"/>
            <a:ext cx="8270100" cy="1099226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result suggests that training increases invariance to factors of variation present in real data regardless of whether there is an inductive bias or augmentation designed to encourage invariance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C3346-C399-433F-B916-D14E677E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68" y="778476"/>
            <a:ext cx="4445540" cy="2107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729AC4-5F27-4726-97AC-51514F7517EA}"/>
              </a:ext>
            </a:extLst>
          </p:cNvPr>
          <p:cNvSpPr txBox="1"/>
          <p:nvPr/>
        </p:nvSpPr>
        <p:spPr>
          <a:xfrm>
            <a:off x="821987" y="1385969"/>
            <a:ext cx="1527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Top-ranked by similarity 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A953E-6B07-4424-8729-162C1E15CB01}"/>
              </a:ext>
            </a:extLst>
          </p:cNvPr>
          <p:cNvSpPr txBox="1"/>
          <p:nvPr/>
        </p:nvSpPr>
        <p:spPr>
          <a:xfrm>
            <a:off x="3521412" y="2674661"/>
            <a:ext cx="2422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Change in measured invariance after 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C8C31E-C0A2-4558-BDCE-D044BABBB1E2}"/>
              </a:ext>
            </a:extLst>
          </p:cNvPr>
          <p:cNvSpPr txBox="1"/>
          <p:nvPr/>
        </p:nvSpPr>
        <p:spPr>
          <a:xfrm>
            <a:off x="1322758" y="4090130"/>
            <a:ext cx="6492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Major source of invariance is the data itself</a:t>
            </a:r>
          </a:p>
        </p:txBody>
      </p:sp>
    </p:spTree>
    <p:extLst>
      <p:ext uri="{BB962C8B-B14F-4D97-AF65-F5344CB8AC3E}">
        <p14:creationId xmlns:p14="http://schemas.microsoft.com/office/powerpoint/2010/main" val="353223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6A96-40FC-104D-80A8-E851EEFC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invariance important?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578E3-70B5-DE4E-898F-9F1443297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136125"/>
            <a:ext cx="3993435" cy="348048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Models are often highly sensitive to: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Changes in pose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Slight transformations in the input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BAF13F-5A43-4A6C-B7E8-9CA45EDE65A8}"/>
              </a:ext>
            </a:extLst>
          </p:cNvPr>
          <p:cNvGrpSpPr/>
          <p:nvPr/>
        </p:nvGrpSpPr>
        <p:grpSpPr>
          <a:xfrm>
            <a:off x="5120639" y="1075800"/>
            <a:ext cx="2929401" cy="3581843"/>
            <a:chOff x="5120639" y="1075800"/>
            <a:chExt cx="2929401" cy="35818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AE09A-EDB2-4E94-A5BD-1DDFBA5D8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20639" y="1075800"/>
              <a:ext cx="2929401" cy="27791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0BCBE0-CE9C-4A9F-819D-BF57B7856C14}"/>
                </a:ext>
              </a:extLst>
            </p:cNvPr>
            <p:cNvSpPr txBox="1"/>
            <p:nvPr/>
          </p:nvSpPr>
          <p:spPr>
            <a:xfrm>
              <a:off x="6839452" y="4411422"/>
              <a:ext cx="12105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Alcorn et al., 2019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4AAB00-9343-48D4-BF0B-CB3C4B77F5AD}"/>
              </a:ext>
            </a:extLst>
          </p:cNvPr>
          <p:cNvGrpSpPr/>
          <p:nvPr/>
        </p:nvGrpSpPr>
        <p:grpSpPr>
          <a:xfrm>
            <a:off x="5000205" y="1194536"/>
            <a:ext cx="3391275" cy="3463107"/>
            <a:chOff x="5000205" y="1194536"/>
            <a:chExt cx="3391275" cy="346310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411622-C788-455B-BD3B-EC896C0B6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0205" y="1194536"/>
              <a:ext cx="3295545" cy="27544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22C611-EA66-4066-9D17-E71C227423E6}"/>
                </a:ext>
              </a:extLst>
            </p:cNvPr>
            <p:cNvSpPr txBox="1"/>
            <p:nvPr/>
          </p:nvSpPr>
          <p:spPr>
            <a:xfrm>
              <a:off x="6839452" y="4411422"/>
              <a:ext cx="15520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chemeClr val="accent1"/>
                  </a:solidFill>
                </a:rPr>
                <a:t>Azulay and Weiss, 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11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CEE20D-0F0E-4903-B2D8-1628C89B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9688"/>
            <a:ext cx="9144000" cy="3116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EFE807-A659-684A-95D7-969504D6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for similar classes are similar</a:t>
            </a:r>
          </a:p>
        </p:txBody>
      </p:sp>
    </p:spTree>
    <p:extLst>
      <p:ext uri="{BB962C8B-B14F-4D97-AF65-F5344CB8AC3E}">
        <p14:creationId xmlns:p14="http://schemas.microsoft.com/office/powerpoint/2010/main" val="385022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65BF9-5CC3-6A46-9789-46A3607D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C04B78-0EA6-BA47-B78D-FA862A76EA37}"/>
              </a:ext>
            </a:extLst>
          </p:cNvPr>
          <p:cNvGrpSpPr/>
          <p:nvPr/>
        </p:nvGrpSpPr>
        <p:grpSpPr>
          <a:xfrm>
            <a:off x="880533" y="999067"/>
            <a:ext cx="7476066" cy="3604511"/>
            <a:chOff x="880533" y="999067"/>
            <a:chExt cx="7476066" cy="3604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E3ED92-9BED-EF46-90F5-87D369F1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266" y="1075800"/>
              <a:ext cx="7408333" cy="352777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7E1204-7D0E-594C-A8F0-2D53DAB79BE1}"/>
                </a:ext>
              </a:extLst>
            </p:cNvPr>
            <p:cNvSpPr/>
            <p:nvPr/>
          </p:nvSpPr>
          <p:spPr>
            <a:xfrm>
              <a:off x="880533" y="999067"/>
              <a:ext cx="414867" cy="431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7831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240C7-EF94-8643-8095-E41780E2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27016-B4F0-B746-B6F1-2FA558F76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How do learned invariances change in other architectures, such as MLP-mixer? </a:t>
            </a:r>
          </a:p>
          <a:p>
            <a:pPr marL="5143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How similar are transformations present in different image datasets? </a:t>
            </a:r>
          </a:p>
          <a:p>
            <a:pPr marL="5143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Why does scaling have such a limited role? </a:t>
            </a:r>
          </a:p>
          <a:p>
            <a:pPr marL="5143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Optimal transformations differed across classes: should we use different augmentations for different classes? </a:t>
            </a:r>
          </a:p>
          <a:p>
            <a:pPr marL="5143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/>
              <a:t>Can we intelligently select data subsets to encourage certain invariances? </a:t>
            </a:r>
          </a:p>
        </p:txBody>
      </p:sp>
    </p:spTree>
    <p:extLst>
      <p:ext uri="{BB962C8B-B14F-4D97-AF65-F5344CB8AC3E}">
        <p14:creationId xmlns:p14="http://schemas.microsoft.com/office/powerpoint/2010/main" val="949793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8"/>
          <p:cNvSpPr txBox="1">
            <a:spLocks noGrp="1"/>
          </p:cNvSpPr>
          <p:nvPr>
            <p:ph type="title"/>
          </p:nvPr>
        </p:nvSpPr>
        <p:spPr>
          <a:xfrm>
            <a:off x="360000" y="360000"/>
            <a:ext cx="8347200" cy="398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A3A8-5C33-F445-B688-25BB34F8C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88" y="163484"/>
            <a:ext cx="8270100" cy="715800"/>
          </a:xfrm>
        </p:spPr>
        <p:txBody>
          <a:bodyPr/>
          <a:lstStyle/>
          <a:p>
            <a:r>
              <a:rPr lang="en-US" dirty="0"/>
              <a:t>What is the source of invariance? </a:t>
            </a:r>
          </a:p>
        </p:txBody>
      </p:sp>
      <p:pic>
        <p:nvPicPr>
          <p:cNvPr id="10" name="endpoints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4F1D36-87D4-4FFF-8B0C-E8E82D85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5" y="879284"/>
            <a:ext cx="8191618" cy="3982647"/>
          </a:xfrm>
          <a:prstGeom prst="rect">
            <a:avLst/>
          </a:prstGeom>
        </p:spPr>
      </p:pic>
      <p:pic>
        <p:nvPicPr>
          <p:cNvPr id="14" name="arch" descr="Text&#10;&#10;Description automatically generated with low confidence">
            <a:extLst>
              <a:ext uri="{FF2B5EF4-FFF2-40B4-BE49-F238E27FC236}">
                <a16:creationId xmlns:a16="http://schemas.microsoft.com/office/drawing/2014/main" id="{34479528-9BC0-49EB-AFFC-09C389D21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5" y="879284"/>
            <a:ext cx="8191618" cy="3982647"/>
          </a:xfrm>
          <a:prstGeom prst="rect">
            <a:avLst/>
          </a:prstGeom>
        </p:spPr>
      </p:pic>
      <p:pic>
        <p:nvPicPr>
          <p:cNvPr id="8" name="arch_data" descr="Diagram&#10;&#10;Description automatically generated with low confidence">
            <a:extLst>
              <a:ext uri="{FF2B5EF4-FFF2-40B4-BE49-F238E27FC236}">
                <a16:creationId xmlns:a16="http://schemas.microsoft.com/office/drawing/2014/main" id="{25662139-BCBB-4545-89FA-ED7DFDD74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5" y="879284"/>
            <a:ext cx="8191618" cy="3982647"/>
          </a:xfrm>
          <a:prstGeom prst="rect">
            <a:avLst/>
          </a:prstGeom>
        </p:spPr>
      </p:pic>
      <p:pic>
        <p:nvPicPr>
          <p:cNvPr id="16" name="arch_data_aug" descr="Diagram&#10;&#10;Description automatically generated">
            <a:extLst>
              <a:ext uri="{FF2B5EF4-FFF2-40B4-BE49-F238E27FC236}">
                <a16:creationId xmlns:a16="http://schemas.microsoft.com/office/drawing/2014/main" id="{2F9464CA-B559-4B80-848A-E21F9020A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25" y="879284"/>
            <a:ext cx="8191618" cy="3982647"/>
          </a:xfrm>
          <a:prstGeom prst="rect">
            <a:avLst/>
          </a:prstGeom>
        </p:spPr>
      </p:pic>
      <p:pic>
        <p:nvPicPr>
          <p:cNvPr id="12" name="full" descr="Diagram&#10;&#10;Description automatically generated">
            <a:extLst>
              <a:ext uri="{FF2B5EF4-FFF2-40B4-BE49-F238E27FC236}">
                <a16:creationId xmlns:a16="http://schemas.microsoft.com/office/drawing/2014/main" id="{AC23789A-1FED-4D34-B513-36700B71D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25" y="879284"/>
            <a:ext cx="8191618" cy="39826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4783CE-966B-4FFB-8136-5CB26546CE42}"/>
              </a:ext>
            </a:extLst>
          </p:cNvPr>
          <p:cNvSpPr txBox="1"/>
          <p:nvPr/>
        </p:nvSpPr>
        <p:spPr>
          <a:xfrm>
            <a:off x="5852964" y="1735889"/>
            <a:ext cx="2488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What invariance is present?</a:t>
            </a:r>
          </a:p>
        </p:txBody>
      </p:sp>
    </p:spTree>
    <p:extLst>
      <p:ext uri="{BB962C8B-B14F-4D97-AF65-F5344CB8AC3E}">
        <p14:creationId xmlns:p14="http://schemas.microsoft.com/office/powerpoint/2010/main" val="243437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3BAD-F410-5D46-8755-DF92C4CE3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26755"/>
            <a:ext cx="8270100" cy="715800"/>
          </a:xfrm>
        </p:spPr>
        <p:txBody>
          <a:bodyPr/>
          <a:lstStyle/>
          <a:p>
            <a:r>
              <a:rPr lang="en-US" dirty="0"/>
              <a:t>Our current understanding of the source of invariance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42A98-772A-2A41-ACB8-89081990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051376"/>
            <a:ext cx="8270100" cy="322890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Part of the original motivation for CNNs was that they were roughly shift-invariant (</a:t>
            </a:r>
            <a:r>
              <a:rPr lang="en-US" dirty="0" err="1"/>
              <a:t>LeCun</a:t>
            </a:r>
            <a:r>
              <a:rPr lang="en-US" dirty="0"/>
              <a:t> et al.,  1989)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However, a number of recent works have found cases where CNNs are susceptible to shifts (Azulay and Weiss, 2019, </a:t>
            </a:r>
            <a:r>
              <a:rPr lang="en-US" dirty="0" err="1"/>
              <a:t>Kayhan</a:t>
            </a:r>
            <a:r>
              <a:rPr lang="en-US" dirty="0"/>
              <a:t> and </a:t>
            </a:r>
            <a:r>
              <a:rPr lang="en-US" dirty="0" err="1"/>
              <a:t>Gemert</a:t>
            </a:r>
            <a:r>
              <a:rPr lang="en-US" dirty="0"/>
              <a:t>, 2020)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Data augmentation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Current standard practice is to design a data augmentation to </a:t>
            </a:r>
            <a:r>
              <a:rPr lang="en-US" dirty="0" err="1"/>
              <a:t>encuourage</a:t>
            </a:r>
            <a:r>
              <a:rPr lang="en-US" dirty="0"/>
              <a:t> invariance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However, training with an augmentation does not necessarily confer invariance (Engstrom et al., 2019) </a:t>
            </a:r>
          </a:p>
        </p:txBody>
      </p:sp>
    </p:spTree>
    <p:extLst>
      <p:ext uri="{BB962C8B-B14F-4D97-AF65-F5344CB8AC3E}">
        <p14:creationId xmlns:p14="http://schemas.microsoft.com/office/powerpoint/2010/main" val="55047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3345-C5A0-704A-AE44-66389C90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random resized crop</a:t>
            </a:r>
          </a:p>
        </p:txBody>
      </p:sp>
    </p:spTree>
    <p:extLst>
      <p:ext uri="{BB962C8B-B14F-4D97-AF65-F5344CB8AC3E}">
        <p14:creationId xmlns:p14="http://schemas.microsoft.com/office/powerpoint/2010/main" val="33709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1D0C-EB3C-B34B-979D-D1CD73D2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Random Resized Crops (RRC)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01D98C-F013-7E4F-B3FD-F1CE4EC63C3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60000" y="1136125"/>
                <a:ext cx="8270100" cy="2973811"/>
              </a:xfrm>
            </p:spPr>
            <p:txBody>
              <a:bodyPr/>
              <a:lstStyle/>
              <a:p>
                <a:pPr marL="571500" indent="-342900">
                  <a:buFont typeface="+mj-lt"/>
                  <a:buAutoNum type="arabicPeriod"/>
                </a:pPr>
                <a:r>
                  <a:rPr lang="en-US" dirty="0"/>
                  <a:t>Sample a scale factor </a:t>
                </a:r>
                <a:r>
                  <a:rPr lang="en-US" i="1" dirty="0"/>
                  <a:t>s</a:t>
                </a:r>
                <a:r>
                  <a:rPr lang="en-US" dirty="0"/>
                  <a:t>  from a uniform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571500" indent="-342900">
                  <a:buFont typeface="+mj-lt"/>
                  <a:buAutoNum type="arabicPeriod"/>
                </a:pPr>
                <a:r>
                  <a:rPr lang="en-US" dirty="0"/>
                  <a:t>Sample an aspect ratio </a:t>
                </a:r>
                <a:r>
                  <a:rPr lang="en-US" i="1" dirty="0"/>
                  <a:t>r</a:t>
                </a:r>
                <a:r>
                  <a:rPr lang="en-US" dirty="0"/>
                  <a:t>  from r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571500" indent="-342900">
                  <a:buFont typeface="+mj-lt"/>
                  <a:buAutoNum type="arabicPeriod"/>
                </a:pPr>
                <a:r>
                  <a:rPr lang="en-US" dirty="0"/>
                  <a:t>Take a square crop of dimension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𝑠𝐻𝑊𝑟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𝑠𝐻𝑊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anywhere in image</a:t>
                </a:r>
              </a:p>
              <a:p>
                <a:pPr marL="571500" indent="-342900">
                  <a:buFont typeface="+mj-lt"/>
                  <a:buAutoNum type="arabicPeriod"/>
                </a:pPr>
                <a:r>
                  <a:rPr lang="en-US" dirty="0"/>
                  <a:t>Resize, typically to 224 x 224 for ImageNet</a:t>
                </a:r>
              </a:p>
              <a:p>
                <a:pPr marL="571500" indent="-342900">
                  <a:buFont typeface="+mj-lt"/>
                  <a:buAutoNum type="arabicPeriod"/>
                </a:pPr>
                <a:endParaRPr lang="en-US" dirty="0"/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RRC combines both scale and translation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Translation because crop can be anywhere in the image</a:t>
                </a:r>
              </a:p>
              <a:p>
                <a:pPr marL="9715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Scale because the zoom is determined by </a:t>
                </a:r>
                <a:r>
                  <a:rPr lang="en-US" i="1" dirty="0"/>
                  <a:t>s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01D98C-F013-7E4F-B3FD-F1CE4EC63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0000" y="1136125"/>
                <a:ext cx="8270100" cy="2973811"/>
              </a:xfrm>
              <a:blipFill>
                <a:blip r:embed="rId3"/>
                <a:stretch>
                  <a:fillRect t="-2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700923A-8880-4EC6-8AE1-2EFFC6C5BF98}"/>
              </a:ext>
            </a:extLst>
          </p:cNvPr>
          <p:cNvSpPr txBox="1"/>
          <p:nvPr/>
        </p:nvSpPr>
        <p:spPr>
          <a:xfrm>
            <a:off x="193974" y="4075889"/>
            <a:ext cx="889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</a:rPr>
              <a:t>What is the relative contribution of scale vs. translation in the success of RRC?</a:t>
            </a:r>
          </a:p>
        </p:txBody>
      </p:sp>
    </p:spTree>
    <p:extLst>
      <p:ext uri="{BB962C8B-B14F-4D97-AF65-F5344CB8AC3E}">
        <p14:creationId xmlns:p14="http://schemas.microsoft.com/office/powerpoint/2010/main" val="176981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9602-D862-4F76-A0C0-B083D758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RRC: approach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46BF0-3C19-4AE1-B11D-562A7D845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988" y="1423091"/>
            <a:ext cx="8270100" cy="3228900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Separate RRC into its component parts: translation and scale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Evaluate performance of standard ResNet50 on ImageNet in the presence of varying combinations of translation and scale augmentation </a:t>
            </a:r>
          </a:p>
        </p:txBody>
      </p:sp>
    </p:spTree>
    <p:extLst>
      <p:ext uri="{BB962C8B-B14F-4D97-AF65-F5344CB8AC3E}">
        <p14:creationId xmlns:p14="http://schemas.microsoft.com/office/powerpoint/2010/main" val="2618524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FEBE-BBF6-F641-BBEF-248CB16C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RRC shows that translation is more important than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4EC58-90B4-4E40-B4B9-E33EB267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41901"/>
            <a:ext cx="5126482" cy="1861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C28649-C2D6-4392-84A4-B4606288A0A3}"/>
              </a:ext>
            </a:extLst>
          </p:cNvPr>
          <p:cNvSpPr txBox="1"/>
          <p:nvPr/>
        </p:nvSpPr>
        <p:spPr>
          <a:xfrm>
            <a:off x="5126483" y="2197236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Impacts scale, but not translation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F0308-222B-4067-A0F5-12BB5A62E08D}"/>
              </a:ext>
            </a:extLst>
          </p:cNvPr>
          <p:cNvSpPr txBox="1"/>
          <p:nvPr/>
        </p:nvSpPr>
        <p:spPr>
          <a:xfrm>
            <a:off x="5126483" y="2408812"/>
            <a:ext cx="3427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Impacts translation (within image), but not 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3C08F-7499-4A63-B777-2E93937A4B4B}"/>
              </a:ext>
            </a:extLst>
          </p:cNvPr>
          <p:cNvSpPr txBox="1"/>
          <p:nvPr/>
        </p:nvSpPr>
        <p:spPr>
          <a:xfrm>
            <a:off x="5126483" y="2654064"/>
            <a:ext cx="4128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Impacts translation (up to 30% height/width), but not 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577C0-7C6D-446B-A156-2629E2C25991}"/>
              </a:ext>
            </a:extLst>
          </p:cNvPr>
          <p:cNvSpPr txBox="1"/>
          <p:nvPr/>
        </p:nvSpPr>
        <p:spPr>
          <a:xfrm>
            <a:off x="5126483" y="2865640"/>
            <a:ext cx="1221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T(30%) + scale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55DF6-FF5F-41BA-9F1B-4BC2A986D6B1}"/>
              </a:ext>
            </a:extLst>
          </p:cNvPr>
          <p:cNvSpPr txBox="1"/>
          <p:nvPr/>
        </p:nvSpPr>
        <p:spPr>
          <a:xfrm>
            <a:off x="5126483" y="3096183"/>
            <a:ext cx="3727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T(30%) + scale without allowing aspect ratio change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135E19-5A94-47AB-A8A9-39AA76A83EF6}"/>
              </a:ext>
            </a:extLst>
          </p:cNvPr>
          <p:cNvSpPr/>
          <p:nvPr/>
        </p:nvSpPr>
        <p:spPr>
          <a:xfrm>
            <a:off x="111868" y="2251581"/>
            <a:ext cx="4941651" cy="222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9831F2-E111-4A52-B739-69A44232DD4A}"/>
              </a:ext>
            </a:extLst>
          </p:cNvPr>
          <p:cNvSpPr/>
          <p:nvPr/>
        </p:nvSpPr>
        <p:spPr>
          <a:xfrm>
            <a:off x="111868" y="2431410"/>
            <a:ext cx="4941651" cy="222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9EBC4-27E6-4A3B-B63E-5D7A895E1290}"/>
              </a:ext>
            </a:extLst>
          </p:cNvPr>
          <p:cNvSpPr/>
          <p:nvPr/>
        </p:nvSpPr>
        <p:spPr>
          <a:xfrm>
            <a:off x="111868" y="2672813"/>
            <a:ext cx="4941651" cy="222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7A8F75-BDF6-4C20-81FF-E318B81013B4}"/>
              </a:ext>
            </a:extLst>
          </p:cNvPr>
          <p:cNvSpPr/>
          <p:nvPr/>
        </p:nvSpPr>
        <p:spPr>
          <a:xfrm>
            <a:off x="111868" y="2862125"/>
            <a:ext cx="4941651" cy="222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C46017-17F3-4EFE-ACED-BB45B7C2D20C}"/>
              </a:ext>
            </a:extLst>
          </p:cNvPr>
          <p:cNvSpPr/>
          <p:nvPr/>
        </p:nvSpPr>
        <p:spPr>
          <a:xfrm>
            <a:off x="111868" y="3084779"/>
            <a:ext cx="4941651" cy="222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3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Facebook AI - All">
  <a:themeElements>
    <a:clrScheme name="Custom 20">
      <a:dk1>
        <a:srgbClr val="000000"/>
      </a:dk1>
      <a:lt1>
        <a:srgbClr val="FFFFFF"/>
      </a:lt1>
      <a:dk2>
        <a:srgbClr val="677B8C"/>
      </a:dk2>
      <a:lt2>
        <a:srgbClr val="E1E3E5"/>
      </a:lt2>
      <a:accent1>
        <a:srgbClr val="5558A2"/>
      </a:accent1>
      <a:accent2>
        <a:srgbClr val="009ED7"/>
      </a:accent2>
      <a:accent3>
        <a:srgbClr val="007E59"/>
      </a:accent3>
      <a:accent4>
        <a:srgbClr val="FFCD44"/>
      </a:accent4>
      <a:accent5>
        <a:srgbClr val="F29111"/>
      </a:accent5>
      <a:accent6>
        <a:srgbClr val="DC3746"/>
      </a:accent6>
      <a:hlink>
        <a:srgbClr val="0000EE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12798</TotalTime>
  <Words>1239</Words>
  <Application>Microsoft Office PowerPoint</Application>
  <PresentationFormat>On-screen Show (16:9)</PresentationFormat>
  <Paragraphs>170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Optimistic Text</vt:lpstr>
      <vt:lpstr>Cambria Math</vt:lpstr>
      <vt:lpstr>Optimistic Display</vt:lpstr>
      <vt:lpstr>Optimistic Display Medium</vt:lpstr>
      <vt:lpstr>Calibri</vt:lpstr>
      <vt:lpstr>Facebook AI - All</vt:lpstr>
      <vt:lpstr>Grounding inductive biases in natural images: invariance stems from variations in data </vt:lpstr>
      <vt:lpstr>Why is invariance important?</vt:lpstr>
      <vt:lpstr>Why is invariance important?</vt:lpstr>
      <vt:lpstr>What is the source of invariance? </vt:lpstr>
      <vt:lpstr>Our current understanding of the source of invariance</vt:lpstr>
      <vt:lpstr>Decomposing random resized crop</vt:lpstr>
      <vt:lpstr>Understanding Random Resized Crops (RRC)</vt:lpstr>
      <vt:lpstr>Decomposing RRC: approach </vt:lpstr>
      <vt:lpstr>Decomposing RRC shows that translation is more important than scale</vt:lpstr>
      <vt:lpstr>Decomposing RRC shows that translation is more important than scale</vt:lpstr>
      <vt:lpstr>Invariance across architectures and augmentations</vt:lpstr>
      <vt:lpstr>Measuring invariance</vt:lpstr>
      <vt:lpstr>Measuring invariance</vt:lpstr>
      <vt:lpstr>Invariance to translation (x-axis)</vt:lpstr>
      <vt:lpstr>Invariance to translation (y-axis)</vt:lpstr>
      <vt:lpstr>Training has minimal impact on scale invariance</vt:lpstr>
      <vt:lpstr>Training decreases rotation invariance</vt:lpstr>
      <vt:lpstr>Training improves invariance to color distortion, though no appearance-based transformations present during training</vt:lpstr>
      <vt:lpstr>Do learned invariances align with the factors of variation present in real data?</vt:lpstr>
      <vt:lpstr>How do we characterize factors of variation in real data?</vt:lpstr>
      <vt:lpstr>Our approach: similarity search</vt:lpstr>
      <vt:lpstr>Our approach: similarity search</vt:lpstr>
      <vt:lpstr>No single transformation or sub-policy increases pair similarity across classes</vt:lpstr>
      <vt:lpstr>Training with augmentations decreases impact of transformation on similarity</vt:lpstr>
      <vt:lpstr>Training with augmentations decreases impact of transformation on similarity</vt:lpstr>
      <vt:lpstr>Per-class, there do exist transformations which systematically improve similarity </vt:lpstr>
      <vt:lpstr>Some classes are consistently harmed by data augmentation</vt:lpstr>
      <vt:lpstr>Appearance transforms are more prevalent than geometric transforms </vt:lpstr>
      <vt:lpstr>Training increases invariance for factors of variation</vt:lpstr>
      <vt:lpstr>Transformations for similar classes are similar</vt:lpstr>
      <vt:lpstr>Takeaways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Ari Morcos</cp:lastModifiedBy>
  <cp:revision>27</cp:revision>
  <dcterms:modified xsi:type="dcterms:W3CDTF">2021-10-25T16:03:57Z</dcterms:modified>
</cp:coreProperties>
</file>